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256" r:id="rId2"/>
    <p:sldId id="316" r:id="rId3"/>
    <p:sldId id="260" r:id="rId4"/>
    <p:sldId id="294" r:id="rId5"/>
    <p:sldId id="330" r:id="rId6"/>
    <p:sldId id="258" r:id="rId7"/>
    <p:sldId id="293" r:id="rId8"/>
    <p:sldId id="333" r:id="rId9"/>
    <p:sldId id="331" r:id="rId10"/>
    <p:sldId id="334" r:id="rId11"/>
    <p:sldId id="332" r:id="rId12"/>
    <p:sldId id="335" r:id="rId13"/>
    <p:sldId id="327" r:id="rId14"/>
    <p:sldId id="328" r:id="rId15"/>
    <p:sldId id="329" r:id="rId16"/>
    <p:sldId id="339" r:id="rId17"/>
    <p:sldId id="273" r:id="rId18"/>
    <p:sldId id="306" r:id="rId19"/>
    <p:sldId id="264" r:id="rId20"/>
    <p:sldId id="308" r:id="rId21"/>
    <p:sldId id="307" r:id="rId22"/>
    <p:sldId id="340" r:id="rId23"/>
    <p:sldId id="341" r:id="rId24"/>
    <p:sldId id="274" r:id="rId25"/>
    <p:sldId id="336" r:id="rId26"/>
    <p:sldId id="265" r:id="rId27"/>
    <p:sldId id="295" r:id="rId28"/>
    <p:sldId id="299" r:id="rId29"/>
    <p:sldId id="320" r:id="rId30"/>
    <p:sldId id="312" r:id="rId31"/>
    <p:sldId id="313" r:id="rId32"/>
    <p:sldId id="314" r:id="rId33"/>
    <p:sldId id="321" r:id="rId34"/>
    <p:sldId id="317" r:id="rId35"/>
    <p:sldId id="318" r:id="rId36"/>
    <p:sldId id="337" r:id="rId37"/>
    <p:sldId id="325" r:id="rId38"/>
    <p:sldId id="324" r:id="rId39"/>
    <p:sldId id="338" r:id="rId40"/>
    <p:sldId id="278" r:id="rId41"/>
    <p:sldId id="305" r:id="rId42"/>
    <p:sldId id="277" r:id="rId43"/>
    <p:sldId id="257" r:id="rId44"/>
    <p:sldId id="269" r:id="rId45"/>
    <p:sldId id="291" r:id="rId46"/>
    <p:sldId id="292" r:id="rId47"/>
    <p:sldId id="297" r:id="rId48"/>
    <p:sldId id="298" r:id="rId49"/>
    <p:sldId id="301" r:id="rId50"/>
    <p:sldId id="302" r:id="rId51"/>
    <p:sldId id="303" r:id="rId5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D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98" d="100"/>
          <a:sy n="98" d="100"/>
        </p:scale>
        <p:origin x="68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3360E-2723-4976-BCE4-12A3BF3E3F3B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E2761F30-B67D-46D5-A2E6-1729FD52921F}">
      <dgm:prSet phldrT="[Text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Accidents</a:t>
          </a:r>
        </a:p>
      </dgm:t>
    </dgm:pt>
    <dgm:pt modelId="{47E765E5-8396-4DF5-871C-ADB4A7CDFB7B}" type="parTrans" cxnId="{BD8B9380-C864-4D4E-8827-660624E69765}">
      <dgm:prSet/>
      <dgm:spPr/>
      <dgm:t>
        <a:bodyPr/>
        <a:lstStyle/>
        <a:p>
          <a:endParaRPr lang="en-US"/>
        </a:p>
      </dgm:t>
    </dgm:pt>
    <dgm:pt modelId="{B7783B73-2B76-43E9-90C8-167F3FA38508}" type="sibTrans" cxnId="{BD8B9380-C864-4D4E-8827-660624E69765}">
      <dgm:prSet/>
      <dgm:spPr/>
      <dgm:t>
        <a:bodyPr/>
        <a:lstStyle/>
        <a:p>
          <a:endParaRPr lang="en-US"/>
        </a:p>
      </dgm:t>
    </dgm:pt>
    <dgm:pt modelId="{A46AB0B5-C3EF-48F2-AB25-5FE0B2E09E2A}">
      <dgm:prSet phldrT="[Text]"/>
      <dgm:spPr/>
      <dgm:t>
        <a:bodyPr/>
        <a:lstStyle/>
        <a:p>
          <a:r>
            <a:rPr lang="en-US" dirty="0"/>
            <a:t>Casualties</a:t>
          </a:r>
        </a:p>
      </dgm:t>
    </dgm:pt>
    <dgm:pt modelId="{27C0039D-4154-4A96-A686-592C601BFE8F}" type="parTrans" cxnId="{DA87C21F-C379-48E7-94B6-F468DCB1DE74}">
      <dgm:prSet/>
      <dgm:spPr/>
      <dgm:t>
        <a:bodyPr/>
        <a:lstStyle/>
        <a:p>
          <a:endParaRPr lang="en-US"/>
        </a:p>
      </dgm:t>
    </dgm:pt>
    <dgm:pt modelId="{EDC1A28F-0FE1-43BC-BE98-9CEEA7301288}" type="sibTrans" cxnId="{DA87C21F-C379-48E7-94B6-F468DCB1DE74}">
      <dgm:prSet/>
      <dgm:spPr/>
      <dgm:t>
        <a:bodyPr/>
        <a:lstStyle/>
        <a:p>
          <a:endParaRPr lang="en-US"/>
        </a:p>
      </dgm:t>
    </dgm:pt>
    <dgm:pt modelId="{C34C96CF-71CB-4902-801D-57440BE81755}">
      <dgm:prSet phldrT="[Text]"/>
      <dgm:spPr>
        <a:solidFill>
          <a:schemeClr val="accent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Vehicles</a:t>
          </a:r>
        </a:p>
      </dgm:t>
    </dgm:pt>
    <dgm:pt modelId="{219E0015-8C09-4C04-BF86-A25A9B57FA25}" type="parTrans" cxnId="{F28DBBA2-80DC-4EB7-B070-D6BF401282CB}">
      <dgm:prSet/>
      <dgm:spPr/>
      <dgm:t>
        <a:bodyPr/>
        <a:lstStyle/>
        <a:p>
          <a:endParaRPr lang="en-US"/>
        </a:p>
      </dgm:t>
    </dgm:pt>
    <dgm:pt modelId="{C7B23992-9A4A-40F0-AAD4-F6FBD2385DE9}" type="sibTrans" cxnId="{F28DBBA2-80DC-4EB7-B070-D6BF401282CB}">
      <dgm:prSet/>
      <dgm:spPr/>
      <dgm:t>
        <a:bodyPr/>
        <a:lstStyle/>
        <a:p>
          <a:endParaRPr lang="en-US"/>
        </a:p>
      </dgm:t>
    </dgm:pt>
    <dgm:pt modelId="{00505D15-1438-4296-9272-B679D2F1050D}">
      <dgm:prSet phldrT="[Text]"/>
      <dgm:spPr/>
      <dgm:t>
        <a:bodyPr/>
        <a:lstStyle/>
        <a:p>
          <a:r>
            <a:rPr lang="en-US" dirty="0"/>
            <a:t>Speed cameras</a:t>
          </a:r>
        </a:p>
      </dgm:t>
    </dgm:pt>
    <dgm:pt modelId="{2CC61DDC-6F2F-4AD9-98C5-E7110DC1AD00}" type="parTrans" cxnId="{3959C00A-EAD9-4662-83C6-1309E7F69B38}">
      <dgm:prSet/>
      <dgm:spPr/>
      <dgm:t>
        <a:bodyPr/>
        <a:lstStyle/>
        <a:p>
          <a:endParaRPr lang="en-US"/>
        </a:p>
      </dgm:t>
    </dgm:pt>
    <dgm:pt modelId="{CBB86BD0-EEAA-496A-AB44-6690548F162F}" type="sibTrans" cxnId="{3959C00A-EAD9-4662-83C6-1309E7F69B38}">
      <dgm:prSet/>
      <dgm:spPr/>
      <dgm:t>
        <a:bodyPr/>
        <a:lstStyle/>
        <a:p>
          <a:endParaRPr lang="en-US"/>
        </a:p>
      </dgm:t>
    </dgm:pt>
    <dgm:pt modelId="{5CBBD668-ABD6-452C-A079-CE97FCEA8F1F}">
      <dgm:prSet phldrT="[Text]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Map Data</a:t>
          </a:r>
        </a:p>
      </dgm:t>
    </dgm:pt>
    <dgm:pt modelId="{817BC22D-60AD-4381-95E4-ECA1EC19F941}" type="parTrans" cxnId="{7B622AAE-628A-4A6E-85E5-21C1B07E4472}">
      <dgm:prSet/>
      <dgm:spPr/>
      <dgm:t>
        <a:bodyPr/>
        <a:lstStyle/>
        <a:p>
          <a:endParaRPr lang="en-US"/>
        </a:p>
      </dgm:t>
    </dgm:pt>
    <dgm:pt modelId="{AE9C14F0-4A68-4CF4-94EC-FB9985203822}" type="sibTrans" cxnId="{7B622AAE-628A-4A6E-85E5-21C1B07E4472}">
      <dgm:prSet/>
      <dgm:spPr/>
      <dgm:t>
        <a:bodyPr/>
        <a:lstStyle/>
        <a:p>
          <a:endParaRPr lang="en-US"/>
        </a:p>
      </dgm:t>
    </dgm:pt>
    <dgm:pt modelId="{8A71ECC3-2688-47A8-8179-4A46AA25A7EE}" type="pres">
      <dgm:prSet presAssocID="{8403360E-2723-4976-BCE4-12A3BF3E3F3B}" presName="Name0" presStyleCnt="0">
        <dgm:presLayoutVars>
          <dgm:chMax val="7"/>
          <dgm:dir/>
          <dgm:resizeHandles val="exact"/>
        </dgm:presLayoutVars>
      </dgm:prSet>
      <dgm:spPr/>
    </dgm:pt>
    <dgm:pt modelId="{92B2DD3E-3448-46D5-9E2C-5B1F67438C68}" type="pres">
      <dgm:prSet presAssocID="{8403360E-2723-4976-BCE4-12A3BF3E3F3B}" presName="ellipse1" presStyleLbl="vennNode1" presStyleIdx="0" presStyleCnt="5" custLinFactNeighborX="70834" custLinFactNeighborY="-864">
        <dgm:presLayoutVars>
          <dgm:bulletEnabled val="1"/>
        </dgm:presLayoutVars>
      </dgm:prSet>
      <dgm:spPr/>
    </dgm:pt>
    <dgm:pt modelId="{65EA6362-91D1-476B-A92F-CB64DADB286C}" type="pres">
      <dgm:prSet presAssocID="{8403360E-2723-4976-BCE4-12A3BF3E3F3B}" presName="ellipse2" presStyleLbl="vennNode1" presStyleIdx="1" presStyleCnt="5" custScaleX="68479" custScaleY="45201" custLinFactX="36382" custLinFactY="-6689" custLinFactNeighborX="100000" custLinFactNeighborY="-100000">
        <dgm:presLayoutVars>
          <dgm:bulletEnabled val="1"/>
        </dgm:presLayoutVars>
      </dgm:prSet>
      <dgm:spPr/>
    </dgm:pt>
    <dgm:pt modelId="{6CCC0D17-1ABE-4A4D-8F03-C8DE55DE4F60}" type="pres">
      <dgm:prSet presAssocID="{8403360E-2723-4976-BCE4-12A3BF3E3F3B}" presName="ellipse3" presStyleLbl="vennNode1" presStyleIdx="2" presStyleCnt="5" custScaleX="49794" custScaleY="49227" custLinFactNeighborX="-80135" custLinFactNeighborY="31302">
        <dgm:presLayoutVars>
          <dgm:bulletEnabled val="1"/>
        </dgm:presLayoutVars>
      </dgm:prSet>
      <dgm:spPr/>
    </dgm:pt>
    <dgm:pt modelId="{B7EB1373-5891-48B2-8411-94351F50AB71}" type="pres">
      <dgm:prSet presAssocID="{8403360E-2723-4976-BCE4-12A3BF3E3F3B}" presName="ellipse4" presStyleLbl="vennNode1" presStyleIdx="3" presStyleCnt="5" custScaleX="50041" custScaleY="49272" custLinFactX="-36632" custLinFactNeighborX="-100000" custLinFactNeighborY="-68844">
        <dgm:presLayoutVars>
          <dgm:bulletEnabled val="1"/>
        </dgm:presLayoutVars>
      </dgm:prSet>
      <dgm:spPr/>
    </dgm:pt>
    <dgm:pt modelId="{0BEDF44A-4BDF-4CFF-99FD-2FB92994FF07}" type="pres">
      <dgm:prSet presAssocID="{8403360E-2723-4976-BCE4-12A3BF3E3F3B}" presName="ellipse5" presStyleLbl="vennNode1" presStyleIdx="4" presStyleCnt="5" custScaleX="68126" custScaleY="43909" custLinFactNeighborX="-18090" custLinFactNeighborY="40131">
        <dgm:presLayoutVars>
          <dgm:bulletEnabled val="1"/>
        </dgm:presLayoutVars>
      </dgm:prSet>
      <dgm:spPr/>
    </dgm:pt>
  </dgm:ptLst>
  <dgm:cxnLst>
    <dgm:cxn modelId="{3959C00A-EAD9-4662-83C6-1309E7F69B38}" srcId="{8403360E-2723-4976-BCE4-12A3BF3E3F3B}" destId="{00505D15-1438-4296-9272-B679D2F1050D}" srcOrd="1" destOrd="0" parTransId="{2CC61DDC-6F2F-4AD9-98C5-E7110DC1AD00}" sibTransId="{CBB86BD0-EEAA-496A-AB44-6690548F162F}"/>
    <dgm:cxn modelId="{DA87C21F-C379-48E7-94B6-F468DCB1DE74}" srcId="{8403360E-2723-4976-BCE4-12A3BF3E3F3B}" destId="{A46AB0B5-C3EF-48F2-AB25-5FE0B2E09E2A}" srcOrd="2" destOrd="0" parTransId="{27C0039D-4154-4A96-A686-592C601BFE8F}" sibTransId="{EDC1A28F-0FE1-43BC-BE98-9CEEA7301288}"/>
    <dgm:cxn modelId="{BD8B9380-C864-4D4E-8827-660624E69765}" srcId="{8403360E-2723-4976-BCE4-12A3BF3E3F3B}" destId="{E2761F30-B67D-46D5-A2E6-1729FD52921F}" srcOrd="0" destOrd="0" parTransId="{47E765E5-8396-4DF5-871C-ADB4A7CDFB7B}" sibTransId="{B7783B73-2B76-43E9-90C8-167F3FA38508}"/>
    <dgm:cxn modelId="{13E43288-F0B9-4647-96B5-7C086F005633}" type="presOf" srcId="{5CBBD668-ABD6-452C-A079-CE97FCEA8F1F}" destId="{0BEDF44A-4BDF-4CFF-99FD-2FB92994FF07}" srcOrd="0" destOrd="0" presId="urn:microsoft.com/office/officeart/2005/8/layout/rings+Icon"/>
    <dgm:cxn modelId="{E628CB88-769B-4769-8A5F-F2DD480EBD27}" type="presOf" srcId="{00505D15-1438-4296-9272-B679D2F1050D}" destId="{65EA6362-91D1-476B-A92F-CB64DADB286C}" srcOrd="0" destOrd="0" presId="urn:microsoft.com/office/officeart/2005/8/layout/rings+Icon"/>
    <dgm:cxn modelId="{168DF290-9F0A-4C00-87D8-3E84B5DD2C5D}" type="presOf" srcId="{8403360E-2723-4976-BCE4-12A3BF3E3F3B}" destId="{8A71ECC3-2688-47A8-8179-4A46AA25A7EE}" srcOrd="0" destOrd="0" presId="urn:microsoft.com/office/officeart/2005/8/layout/rings+Icon"/>
    <dgm:cxn modelId="{F28DBBA2-80DC-4EB7-B070-D6BF401282CB}" srcId="{8403360E-2723-4976-BCE4-12A3BF3E3F3B}" destId="{C34C96CF-71CB-4902-801D-57440BE81755}" srcOrd="3" destOrd="0" parTransId="{219E0015-8C09-4C04-BF86-A25A9B57FA25}" sibTransId="{C7B23992-9A4A-40F0-AAD4-F6FBD2385DE9}"/>
    <dgm:cxn modelId="{433EACA5-2B86-41AD-B597-6F50AFE907C2}" type="presOf" srcId="{C34C96CF-71CB-4902-801D-57440BE81755}" destId="{B7EB1373-5891-48B2-8411-94351F50AB71}" srcOrd="0" destOrd="0" presId="urn:microsoft.com/office/officeart/2005/8/layout/rings+Icon"/>
    <dgm:cxn modelId="{7B622AAE-628A-4A6E-85E5-21C1B07E4472}" srcId="{8403360E-2723-4976-BCE4-12A3BF3E3F3B}" destId="{5CBBD668-ABD6-452C-A079-CE97FCEA8F1F}" srcOrd="4" destOrd="0" parTransId="{817BC22D-60AD-4381-95E4-ECA1EC19F941}" sibTransId="{AE9C14F0-4A68-4CF4-94EC-FB9985203822}"/>
    <dgm:cxn modelId="{519A08B3-785B-4078-B279-91AA0C1E5B82}" type="presOf" srcId="{A46AB0B5-C3EF-48F2-AB25-5FE0B2E09E2A}" destId="{6CCC0D17-1ABE-4A4D-8F03-C8DE55DE4F60}" srcOrd="0" destOrd="0" presId="urn:microsoft.com/office/officeart/2005/8/layout/rings+Icon"/>
    <dgm:cxn modelId="{C53E24DB-E157-4D16-8F04-5067A1F02A42}" type="presOf" srcId="{E2761F30-B67D-46D5-A2E6-1729FD52921F}" destId="{92B2DD3E-3448-46D5-9E2C-5B1F67438C68}" srcOrd="0" destOrd="0" presId="urn:microsoft.com/office/officeart/2005/8/layout/rings+Icon"/>
    <dgm:cxn modelId="{59B7ED6B-9E14-4309-A58A-43F57658BC71}" type="presParOf" srcId="{8A71ECC3-2688-47A8-8179-4A46AA25A7EE}" destId="{92B2DD3E-3448-46D5-9E2C-5B1F67438C68}" srcOrd="0" destOrd="0" presId="urn:microsoft.com/office/officeart/2005/8/layout/rings+Icon"/>
    <dgm:cxn modelId="{6DE515F1-6C36-4928-83B2-01E613D77C66}" type="presParOf" srcId="{8A71ECC3-2688-47A8-8179-4A46AA25A7EE}" destId="{65EA6362-91D1-476B-A92F-CB64DADB286C}" srcOrd="1" destOrd="0" presId="urn:microsoft.com/office/officeart/2005/8/layout/rings+Icon"/>
    <dgm:cxn modelId="{7BDA1897-C8FA-474C-9FD8-5ED528CCF553}" type="presParOf" srcId="{8A71ECC3-2688-47A8-8179-4A46AA25A7EE}" destId="{6CCC0D17-1ABE-4A4D-8F03-C8DE55DE4F60}" srcOrd="2" destOrd="0" presId="urn:microsoft.com/office/officeart/2005/8/layout/rings+Icon"/>
    <dgm:cxn modelId="{95F53354-58C9-4E68-9233-4A4F4D27B092}" type="presParOf" srcId="{8A71ECC3-2688-47A8-8179-4A46AA25A7EE}" destId="{B7EB1373-5891-48B2-8411-94351F50AB71}" srcOrd="3" destOrd="0" presId="urn:microsoft.com/office/officeart/2005/8/layout/rings+Icon"/>
    <dgm:cxn modelId="{2F1BE9E4-D8B4-4753-BB3F-BD2F1FD36A68}" type="presParOf" srcId="{8A71ECC3-2688-47A8-8179-4A46AA25A7EE}" destId="{0BEDF44A-4BDF-4CFF-99FD-2FB92994FF07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2DD3E-3448-46D5-9E2C-5B1F67438C68}">
      <dsp:nvSpPr>
        <dsp:cNvPr id="0" name=""/>
        <dsp:cNvSpPr/>
      </dsp:nvSpPr>
      <dsp:spPr>
        <a:xfrm>
          <a:off x="1393446" y="342364"/>
          <a:ext cx="1768277" cy="1768272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Accidents</a:t>
          </a:r>
        </a:p>
      </dsp:txBody>
      <dsp:txXfrm>
        <a:off x="1652404" y="601321"/>
        <a:ext cx="1250361" cy="1250358"/>
      </dsp:txXfrm>
    </dsp:sp>
    <dsp:sp modelId="{65EA6362-91D1-476B-A92F-CB64DADB286C}">
      <dsp:nvSpPr>
        <dsp:cNvPr id="0" name=""/>
        <dsp:cNvSpPr/>
      </dsp:nvSpPr>
      <dsp:spPr>
        <a:xfrm>
          <a:off x="3740482" y="134927"/>
          <a:ext cx="1210898" cy="79927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Speed cameras</a:t>
          </a:r>
        </a:p>
      </dsp:txBody>
      <dsp:txXfrm>
        <a:off x="3917814" y="251978"/>
        <a:ext cx="856234" cy="565175"/>
      </dsp:txXfrm>
    </dsp:sp>
    <dsp:sp modelId="{6CCC0D17-1ABE-4A4D-8F03-C8DE55DE4F60}">
      <dsp:nvSpPr>
        <dsp:cNvPr id="0" name=""/>
        <dsp:cNvSpPr/>
      </dsp:nvSpPr>
      <dsp:spPr>
        <a:xfrm>
          <a:off x="986879" y="1360049"/>
          <a:ext cx="880495" cy="8704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Casualties</a:t>
          </a:r>
        </a:p>
      </dsp:txBody>
      <dsp:txXfrm>
        <a:off x="1115825" y="1487526"/>
        <a:ext cx="622603" cy="615513"/>
      </dsp:txXfrm>
    </dsp:sp>
    <dsp:sp modelId="{B7EB1373-5891-48B2-8411-94351F50AB71}">
      <dsp:nvSpPr>
        <dsp:cNvPr id="0" name=""/>
        <dsp:cNvSpPr/>
      </dsp:nvSpPr>
      <dsp:spPr>
        <a:xfrm>
          <a:off x="894948" y="768136"/>
          <a:ext cx="884863" cy="871263"/>
        </a:xfrm>
        <a:prstGeom prst="ellipse">
          <a:avLst/>
        </a:prstGeom>
        <a:solidFill>
          <a:schemeClr val="accent2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Vehicles</a:t>
          </a:r>
        </a:p>
      </dsp:txBody>
      <dsp:txXfrm>
        <a:off x="1024533" y="895730"/>
        <a:ext cx="625693" cy="616075"/>
      </dsp:txXfrm>
    </dsp:sp>
    <dsp:sp modelId="{0BEDF44A-4BDF-4CFF-99FD-2FB92994FF07}">
      <dsp:nvSpPr>
        <dsp:cNvPr id="0" name=""/>
        <dsp:cNvSpPr/>
      </dsp:nvSpPr>
      <dsp:spPr>
        <a:xfrm>
          <a:off x="3740479" y="1563188"/>
          <a:ext cx="1204656" cy="776430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Map Data</a:t>
          </a:r>
        </a:p>
      </dsp:txBody>
      <dsp:txXfrm>
        <a:off x="3916897" y="1676894"/>
        <a:ext cx="851820" cy="54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32B0E-1B07-48C4-9C7D-C55B5CCDAE57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BCCB8-2008-404B-8D3F-577EE073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44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E4AF4-8BA3-411B-9EA9-7E6828BD8379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9212A-FFAE-41D9-A52A-70AC7CA4F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9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7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3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1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85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2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8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5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6th May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5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6th May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7C6B8-65C1-42E5-9D98-6F4278762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freemaptools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overflow.com/questions/28341869/retrieve-all-latitude-longitude-points-within-x-distance-given-an-area" TargetMode="External"/><Relationship Id="rId3" Type="http://schemas.openxmlformats.org/officeDocument/2006/relationships/hyperlink" Target="https://en.wikipedia.org/wiki/M25_motorway" TargetMode="External"/><Relationship Id="rId7" Type="http://schemas.openxmlformats.org/officeDocument/2006/relationships/hyperlink" Target="http://www.crashmap.co.uk/Search" TargetMode="External"/><Relationship Id="rId2" Type="http://schemas.openxmlformats.org/officeDocument/2006/relationships/hyperlink" Target="http://www.speedcams.eu/speedcamer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psdata.co.uk/portfolio-items/traffic-accidents-uk/" TargetMode="External"/><Relationship Id="rId5" Type="http://schemas.openxmlformats.org/officeDocument/2006/relationships/hyperlink" Target="https://www.ordnancesurvey.co.uk/opendatadownload/products.html#OPROAD" TargetMode="External"/><Relationship Id="rId4" Type="http://schemas.openxmlformats.org/officeDocument/2006/relationships/hyperlink" Target="https://developers.google.com/maps/" TargetMode="External"/><Relationship Id="rId9" Type="http://schemas.openxmlformats.org/officeDocument/2006/relationships/hyperlink" Target="http://michelleful.github.io/code-blog/2015/04/24/sgmap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mapsdata.co.uk/portfolio-items/traffic-accidents-uk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RTA_File_specifications_All.xlsx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collections/driving-test-operational-statistics" TargetMode="External"/><Relationship Id="rId2" Type="http://schemas.openxmlformats.org/officeDocument/2006/relationships/hyperlink" Target="https://data.gov.uk/dataset/road-accidents-safety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v.uk/government/policies/road-safety" TargetMode="External"/><Relationship Id="rId5" Type="http://schemas.openxmlformats.org/officeDocument/2006/relationships/hyperlink" Target="https://www.gov.uk/government/statistical-data-sets/road-accidents-and-safety-statistical-tables-index" TargetMode="External"/><Relationship Id="rId4" Type="http://schemas.openxmlformats.org/officeDocument/2006/relationships/hyperlink" Target="https://www.gov.uk/government/collections/road-accidents-and-safety-statisti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onyojeda/" TargetMode="External"/><Relationship Id="rId2" Type="http://schemas.openxmlformats.org/officeDocument/2006/relationships/hyperlink" Target="http://blog.districtdatalabs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dataelixir.com/issues/126?#star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 DAT3 Data Science Project</a:t>
            </a:r>
          </a:p>
          <a:p>
            <a:r>
              <a:rPr lang="en-US" dirty="0"/>
              <a:t>May 27</a:t>
            </a:r>
            <a:r>
              <a:rPr lang="en-US" baseline="30000" dirty="0"/>
              <a:t>th</a:t>
            </a:r>
            <a:r>
              <a:rPr lang="en-US" dirty="0"/>
              <a:t> 2017 : Final Report</a:t>
            </a:r>
          </a:p>
        </p:txBody>
      </p:sp>
    </p:spTree>
    <p:extLst>
      <p:ext uri="{BB962C8B-B14F-4D97-AF65-F5344CB8AC3E}">
        <p14:creationId xmlns:p14="http://schemas.microsoft.com/office/powerpoint/2010/main" val="289222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– ‘hacking’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Python – using </a:t>
            </a:r>
            <a:r>
              <a:rPr lang="en-GB" sz="2000" dirty="0" err="1"/>
              <a:t>Jupyter</a:t>
            </a:r>
            <a:r>
              <a:rPr lang="en-GB" sz="2000" dirty="0"/>
              <a:t> for ‘documentation’</a:t>
            </a:r>
          </a:p>
          <a:p>
            <a:r>
              <a:rPr lang="en-GB" sz="2000" dirty="0" err="1"/>
              <a:t>Spyder</a:t>
            </a:r>
            <a:r>
              <a:rPr lang="en-GB" sz="2000" dirty="0"/>
              <a:t> IDE for debugging (although not really used for this project!)</a:t>
            </a:r>
          </a:p>
          <a:p>
            <a:r>
              <a:rPr lang="en-GB" sz="2000" dirty="0"/>
              <a:t>Pandas </a:t>
            </a:r>
            <a:r>
              <a:rPr lang="en-GB" sz="2000" dirty="0" err="1"/>
              <a:t>DataFrames</a:t>
            </a:r>
            <a:r>
              <a:rPr lang="en-GB" sz="2000" dirty="0"/>
              <a:t> for datasets</a:t>
            </a:r>
          </a:p>
          <a:p>
            <a:r>
              <a:rPr lang="en-GB" sz="2000" dirty="0"/>
              <a:t>Use of ‘pickle’ files</a:t>
            </a:r>
          </a:p>
          <a:p>
            <a:pPr lvl="1"/>
            <a:r>
              <a:rPr lang="en-GB" sz="1600" dirty="0"/>
              <a:t>Capture data for faster replay</a:t>
            </a:r>
          </a:p>
          <a:p>
            <a:pPr lvl="1"/>
            <a:r>
              <a:rPr lang="en-GB" sz="1600" dirty="0"/>
              <a:t>Multiple ‘downstream’ usage</a:t>
            </a:r>
            <a:endParaRPr lang="en-GB" sz="2000" dirty="0"/>
          </a:p>
          <a:p>
            <a:r>
              <a:rPr lang="en-GB" sz="2000" dirty="0"/>
              <a:t>Filtering data</a:t>
            </a:r>
          </a:p>
          <a:p>
            <a:pPr lvl="1"/>
            <a:r>
              <a:rPr lang="en-GB" sz="1600" dirty="0"/>
              <a:t>Leave to as late as possible to avoid loss of ‘useful’ data</a:t>
            </a:r>
          </a:p>
          <a:p>
            <a:pPr lvl="1"/>
            <a:r>
              <a:rPr lang="en-GB" sz="1600" dirty="0"/>
              <a:t>Filter when scope fixing or performance efficiency needed.</a:t>
            </a:r>
          </a:p>
          <a:p>
            <a:r>
              <a:rPr lang="en-GB" sz="2000" dirty="0"/>
              <a:t>Functionality</a:t>
            </a:r>
          </a:p>
          <a:p>
            <a:pPr lvl="1"/>
            <a:r>
              <a:rPr lang="en-GB" sz="1600" dirty="0"/>
              <a:t>Source data capture and cleaning </a:t>
            </a:r>
          </a:p>
          <a:p>
            <a:pPr lvl="1"/>
            <a:r>
              <a:rPr lang="en-GB" sz="1600" dirty="0"/>
              <a:t>Data review and analysis</a:t>
            </a:r>
          </a:p>
          <a:p>
            <a:pPr lvl="1"/>
            <a:r>
              <a:rPr lang="en-GB" sz="1600" dirty="0"/>
              <a:t>Feature and label dataset preparation</a:t>
            </a:r>
          </a:p>
          <a:p>
            <a:pPr lvl="1"/>
            <a:r>
              <a:rPr lang="en-GB" sz="1600" dirty="0"/>
              <a:t>Machine learning test/training</a:t>
            </a:r>
          </a:p>
          <a:p>
            <a:pPr lvl="1"/>
            <a:r>
              <a:rPr lang="en-GB" sz="1600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59868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- dataflow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4757" y="268975"/>
            <a:ext cx="5028888" cy="71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Assessment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1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Data -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795084"/>
            <a:ext cx="3231766" cy="2154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1" y="4400351"/>
            <a:ext cx="3231765" cy="2154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3753" y="2214523"/>
            <a:ext cx="1149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1000" dirty="0"/>
              <a:t>1-Motorway</a:t>
            </a:r>
            <a:br>
              <a:rPr lang="en-GB" sz="1000" dirty="0"/>
            </a:br>
            <a:r>
              <a:rPr lang="en-GB" sz="1000" dirty="0"/>
              <a:t>2-A(M)</a:t>
            </a:r>
            <a:br>
              <a:rPr lang="en-GB" sz="1000" dirty="0"/>
            </a:br>
            <a:r>
              <a:rPr lang="en-GB" sz="1000" dirty="0"/>
              <a:t>3-A</a:t>
            </a:r>
            <a:br>
              <a:rPr lang="en-GB" sz="1000" dirty="0"/>
            </a:br>
            <a:r>
              <a:rPr lang="en-GB" sz="1000" dirty="0"/>
              <a:t>4-B</a:t>
            </a:r>
            <a:br>
              <a:rPr lang="en-GB" sz="1000" dirty="0"/>
            </a:br>
            <a:r>
              <a:rPr lang="en-GB" sz="1000" dirty="0"/>
              <a:t>5-C</a:t>
            </a:r>
            <a:br>
              <a:rPr lang="en-GB" sz="1000" dirty="0"/>
            </a:br>
            <a:r>
              <a:rPr lang="en-GB" sz="1000" dirty="0"/>
              <a:t>6-Unclassified</a:t>
            </a:r>
            <a:endParaRPr lang="en-GB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29024" y="4815886"/>
            <a:ext cx="9366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000" dirty="0"/>
              <a:t>1-Sunday</a:t>
            </a:r>
            <a:br>
              <a:rPr lang="en-US" sz="1000" dirty="0"/>
            </a:br>
            <a:r>
              <a:rPr lang="en-US" sz="1000" dirty="0"/>
              <a:t>2-Monday</a:t>
            </a:r>
            <a:br>
              <a:rPr lang="en-US" sz="1000" dirty="0"/>
            </a:br>
            <a:r>
              <a:rPr lang="en-US" sz="1000" dirty="0"/>
              <a:t>3-Tuesday</a:t>
            </a:r>
          </a:p>
          <a:p>
            <a:pPr fontAlgn="t"/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4-Wednesday</a:t>
            </a:r>
          </a:p>
          <a:p>
            <a:pPr fontAlgn="t"/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5-Thursday</a:t>
            </a:r>
          </a:p>
          <a:p>
            <a:pPr fontAlgn="t"/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6-Friday</a:t>
            </a:r>
          </a:p>
          <a:p>
            <a:pPr fontAlgn="t"/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7-Saturday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1" y="4400350"/>
            <a:ext cx="3231766" cy="21545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1" y="1795084"/>
            <a:ext cx="3231765" cy="215451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572261" y="2059235"/>
            <a:ext cx="1555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800" dirty="0"/>
              <a:t>1 - Daylight</a:t>
            </a:r>
            <a:br>
              <a:rPr lang="en-GB" sz="800" dirty="0"/>
            </a:br>
            <a:r>
              <a:rPr lang="en-GB" sz="800" dirty="0"/>
              <a:t>4 - Darkness - lights lit</a:t>
            </a:r>
            <a:br>
              <a:rPr lang="en-GB" sz="800" dirty="0"/>
            </a:br>
            <a:r>
              <a:rPr lang="en-GB" sz="800" dirty="0"/>
              <a:t>5 - Darkness - lights unlit</a:t>
            </a:r>
            <a:br>
              <a:rPr lang="en-GB" sz="800" dirty="0"/>
            </a:br>
            <a:r>
              <a:rPr lang="en-GB" sz="800" dirty="0"/>
              <a:t>6 - Darkness - no lighting</a:t>
            </a:r>
            <a:br>
              <a:rPr lang="en-GB" sz="800" dirty="0"/>
            </a:br>
            <a:r>
              <a:rPr lang="en-GB" sz="800" dirty="0"/>
              <a:t>7 - Darkness - lighting unknown</a:t>
            </a:r>
            <a:endParaRPr lang="en-GB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7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Data - assessment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9" y="4020316"/>
            <a:ext cx="2940840" cy="19605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63" y="4029842"/>
            <a:ext cx="3008235" cy="20798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64" y="1554446"/>
            <a:ext cx="3008235" cy="20054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9" y="1545546"/>
            <a:ext cx="2940840" cy="196056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792132" y="4192587"/>
            <a:ext cx="11608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900" dirty="0"/>
              <a:t>-1 – NaN</a:t>
            </a:r>
          </a:p>
          <a:p>
            <a:r>
              <a:rPr lang="nn-NO" sz="900" dirty="0"/>
              <a:t> 1 - 0 – 5</a:t>
            </a:r>
          </a:p>
          <a:p>
            <a:r>
              <a:rPr lang="nn-NO" sz="900" dirty="0"/>
              <a:t> 2 - 6 – 10</a:t>
            </a:r>
          </a:p>
          <a:p>
            <a:r>
              <a:rPr lang="nn-NO" sz="900" dirty="0"/>
              <a:t> 3 - 11 – 15</a:t>
            </a:r>
          </a:p>
          <a:p>
            <a:r>
              <a:rPr lang="nn-NO" sz="900" dirty="0"/>
              <a:t> 4 - 16 – 20</a:t>
            </a:r>
          </a:p>
          <a:p>
            <a:r>
              <a:rPr lang="nn-NO" sz="900" dirty="0"/>
              <a:t> 5 - 21 – 25</a:t>
            </a:r>
          </a:p>
          <a:p>
            <a:r>
              <a:rPr lang="nn-NO" sz="900" dirty="0"/>
              <a:t> 6 - 26 – 35</a:t>
            </a:r>
          </a:p>
          <a:p>
            <a:r>
              <a:rPr lang="nn-NO" sz="900" dirty="0"/>
              <a:t> 7 - 36 – 45</a:t>
            </a:r>
          </a:p>
          <a:p>
            <a:r>
              <a:rPr lang="nn-NO" sz="900" dirty="0"/>
              <a:t> 8 - 46 – 55</a:t>
            </a:r>
          </a:p>
          <a:p>
            <a:r>
              <a:rPr lang="nn-NO" sz="900" dirty="0"/>
              <a:t> 9 - 56 – 65</a:t>
            </a:r>
          </a:p>
          <a:p>
            <a:r>
              <a:rPr lang="nn-NO" sz="900" dirty="0"/>
              <a:t>10 - 66 – 75</a:t>
            </a:r>
          </a:p>
          <a:p>
            <a:r>
              <a:rPr lang="nn-NO" sz="900" dirty="0"/>
              <a:t>11 - Over 75</a:t>
            </a:r>
            <a:endParaRPr lang="nn-NO" sz="10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369050" y="4067942"/>
            <a:ext cx="0" cy="3834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6927850" y="4067942"/>
            <a:ext cx="0" cy="516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32121" y="3966336"/>
            <a:ext cx="38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25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78386" y="3966336"/>
            <a:ext cx="38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</a:rPr>
              <a:t>45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83187" y="1554446"/>
            <a:ext cx="2057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1 - Pedal cycle</a:t>
            </a:r>
          </a:p>
          <a:p>
            <a:r>
              <a:rPr lang="en-US" sz="600" dirty="0"/>
              <a:t>2 - Motorcycle 50cc and under</a:t>
            </a:r>
          </a:p>
          <a:p>
            <a:r>
              <a:rPr lang="en-US" sz="600" dirty="0"/>
              <a:t>3 - Motorcycle 125cc and under</a:t>
            </a:r>
          </a:p>
          <a:p>
            <a:r>
              <a:rPr lang="en-US" sz="600" dirty="0"/>
              <a:t>4 - Motorcycle over 125cc and up to 500cc</a:t>
            </a:r>
          </a:p>
          <a:p>
            <a:r>
              <a:rPr lang="en-US" sz="600" dirty="0"/>
              <a:t>5 - Motorcycle over 500cc</a:t>
            </a:r>
          </a:p>
          <a:p>
            <a:r>
              <a:rPr lang="en-US" sz="600" dirty="0"/>
              <a:t>8 - Taxi/Private hire car</a:t>
            </a:r>
          </a:p>
          <a:p>
            <a:r>
              <a:rPr lang="en-US" sz="600" dirty="0"/>
              <a:t>9 - Car</a:t>
            </a:r>
          </a:p>
          <a:p>
            <a:r>
              <a:rPr lang="en-US" sz="600" dirty="0"/>
              <a:t>10 - Minibus (8 - 16 passenger seats)</a:t>
            </a:r>
          </a:p>
          <a:p>
            <a:r>
              <a:rPr lang="en-US" sz="600" dirty="0"/>
              <a:t>11 - Bus or coach (17 or more pass seats)</a:t>
            </a:r>
          </a:p>
          <a:p>
            <a:r>
              <a:rPr lang="en-US" sz="600" dirty="0"/>
              <a:t>16 - Ridden horse</a:t>
            </a:r>
          </a:p>
          <a:p>
            <a:r>
              <a:rPr lang="en-US" sz="600" dirty="0"/>
              <a:t>17 - Agricultural vehicle</a:t>
            </a:r>
          </a:p>
          <a:p>
            <a:r>
              <a:rPr lang="en-US" sz="600" dirty="0"/>
              <a:t>18 - Tram</a:t>
            </a:r>
          </a:p>
          <a:p>
            <a:r>
              <a:rPr lang="en-US" sz="600" dirty="0"/>
              <a:t>19 - Van / Goods 3.5 </a:t>
            </a:r>
            <a:r>
              <a:rPr lang="en-US" sz="600" dirty="0" err="1"/>
              <a:t>tonnes</a:t>
            </a:r>
            <a:r>
              <a:rPr lang="en-US" sz="600" dirty="0"/>
              <a:t> </a:t>
            </a:r>
            <a:r>
              <a:rPr lang="en-US" sz="600" dirty="0" err="1"/>
              <a:t>mgw</a:t>
            </a:r>
            <a:r>
              <a:rPr lang="en-US" sz="600" dirty="0"/>
              <a:t> or under</a:t>
            </a:r>
          </a:p>
          <a:p>
            <a:r>
              <a:rPr lang="en-US" sz="600" dirty="0"/>
              <a:t>20 - Goods over 3.5t. and under 7.5t</a:t>
            </a:r>
          </a:p>
          <a:p>
            <a:r>
              <a:rPr lang="en-US" sz="600" dirty="0"/>
              <a:t>21 - Goods 7.5 </a:t>
            </a:r>
            <a:r>
              <a:rPr lang="en-US" sz="600" dirty="0" err="1"/>
              <a:t>tonnes</a:t>
            </a:r>
            <a:r>
              <a:rPr lang="en-US" sz="600" dirty="0"/>
              <a:t> </a:t>
            </a:r>
            <a:r>
              <a:rPr lang="en-US" sz="600" dirty="0" err="1"/>
              <a:t>mgw</a:t>
            </a:r>
            <a:r>
              <a:rPr lang="en-US" sz="600" dirty="0"/>
              <a:t> and over</a:t>
            </a:r>
          </a:p>
          <a:p>
            <a:r>
              <a:rPr lang="en-US" sz="600" dirty="0"/>
              <a:t>22 - Mobility scooter</a:t>
            </a:r>
          </a:p>
          <a:p>
            <a:r>
              <a:rPr lang="en-US" sz="600" dirty="0"/>
              <a:t>23 - Electric motorcycle</a:t>
            </a:r>
          </a:p>
          <a:p>
            <a:r>
              <a:rPr lang="en-US" sz="600" dirty="0"/>
              <a:t>90 - Other vehicle</a:t>
            </a:r>
          </a:p>
          <a:p>
            <a:r>
              <a:rPr lang="en-US" sz="600" dirty="0"/>
              <a:t>97 - Motorcycle - unknown cc</a:t>
            </a:r>
          </a:p>
          <a:p>
            <a:r>
              <a:rPr lang="en-US" sz="600" dirty="0"/>
              <a:t>98 - Goods vehicle - unknown weight</a:t>
            </a:r>
          </a:p>
          <a:p>
            <a:r>
              <a:rPr lang="en-US" sz="600" dirty="0"/>
              <a:t>-1 - </a:t>
            </a:r>
            <a:r>
              <a:rPr lang="en-US" sz="600" dirty="0" err="1"/>
              <a:t>NaN</a:t>
            </a:r>
            <a:endParaRPr lang="en-US" sz="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Casualty Data - Assessment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64" y="1940145"/>
            <a:ext cx="3103260" cy="2068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88" y="1940144"/>
            <a:ext cx="3103262" cy="2068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0789" y="2172620"/>
            <a:ext cx="3315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1 - Driver or rider </a:t>
            </a:r>
          </a:p>
          <a:p>
            <a:r>
              <a:rPr lang="en-US" sz="900" dirty="0"/>
              <a:t>2 - Passenger</a:t>
            </a:r>
          </a:p>
          <a:p>
            <a:r>
              <a:rPr lang="en-US" sz="900" dirty="0"/>
              <a:t>3 - Pedestrian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1382" y="2172620"/>
            <a:ext cx="11608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900" dirty="0"/>
              <a:t>-1 – NaN</a:t>
            </a:r>
          </a:p>
          <a:p>
            <a:r>
              <a:rPr lang="nn-NO" sz="900" dirty="0"/>
              <a:t> 1 - 0 – 5</a:t>
            </a:r>
          </a:p>
          <a:p>
            <a:r>
              <a:rPr lang="nn-NO" sz="900" dirty="0"/>
              <a:t> 2 - 6 – 10</a:t>
            </a:r>
          </a:p>
          <a:p>
            <a:r>
              <a:rPr lang="nn-NO" sz="900" dirty="0"/>
              <a:t> 3 - 11 – 15</a:t>
            </a:r>
          </a:p>
          <a:p>
            <a:r>
              <a:rPr lang="nn-NO" sz="900" dirty="0"/>
              <a:t> 4 - 16 – 20</a:t>
            </a:r>
          </a:p>
          <a:p>
            <a:r>
              <a:rPr lang="nn-NO" sz="900" dirty="0"/>
              <a:t> 5 - 21 – 25</a:t>
            </a:r>
          </a:p>
          <a:p>
            <a:r>
              <a:rPr lang="nn-NO" sz="900" dirty="0"/>
              <a:t> 6 - 26 – 35</a:t>
            </a:r>
          </a:p>
          <a:p>
            <a:r>
              <a:rPr lang="nn-NO" sz="900" dirty="0"/>
              <a:t> 7 - 36 – 45</a:t>
            </a:r>
          </a:p>
          <a:p>
            <a:r>
              <a:rPr lang="nn-NO" sz="900" dirty="0"/>
              <a:t> 8 - 46 – 55</a:t>
            </a:r>
          </a:p>
          <a:p>
            <a:r>
              <a:rPr lang="nn-NO" sz="900" dirty="0"/>
              <a:t> 9 - 56 – 65</a:t>
            </a:r>
          </a:p>
          <a:p>
            <a:r>
              <a:rPr lang="nn-NO" sz="900" dirty="0"/>
              <a:t>10 - 66 – 75</a:t>
            </a:r>
          </a:p>
          <a:p>
            <a:r>
              <a:rPr lang="nn-NO" sz="900" dirty="0"/>
              <a:t>11 - Over 75</a:t>
            </a:r>
            <a:endParaRPr lang="nn-NO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88" y="4263497"/>
            <a:ext cx="3105106" cy="21881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70789" y="4490915"/>
            <a:ext cx="1009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/>
            <a:r>
              <a:rPr lang="en-GB" sz="900" dirty="0">
                <a:solidFill>
                  <a:prstClr val="black"/>
                </a:solidFill>
              </a:rPr>
              <a:t>1 - Male</a:t>
            </a:r>
            <a:br>
              <a:rPr lang="en-GB" sz="900" dirty="0">
                <a:solidFill>
                  <a:prstClr val="black"/>
                </a:solidFill>
              </a:rPr>
            </a:br>
            <a:r>
              <a:rPr lang="en-GB" sz="900" dirty="0">
                <a:solidFill>
                  <a:prstClr val="black"/>
                </a:solidFill>
              </a:rPr>
              <a:t>2 - Female</a:t>
            </a:r>
            <a:br>
              <a:rPr lang="en-GB" sz="900" dirty="0">
                <a:solidFill>
                  <a:prstClr val="black"/>
                </a:solidFill>
              </a:rPr>
            </a:br>
            <a:r>
              <a:rPr lang="en-GB" sz="900" dirty="0">
                <a:solidFill>
                  <a:prstClr val="black"/>
                </a:solidFill>
              </a:rPr>
              <a:t>3 - Not known</a:t>
            </a:r>
            <a:endParaRPr lang="en-GB" sz="9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64" y="4258440"/>
            <a:ext cx="3103260" cy="20688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51382" y="4518940"/>
            <a:ext cx="13398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900" dirty="0"/>
              <a:t>1 - Fatal</a:t>
            </a:r>
            <a:br>
              <a:rPr lang="en-GB" sz="900" dirty="0"/>
            </a:br>
            <a:r>
              <a:rPr lang="en-GB" sz="900" dirty="0"/>
              <a:t>2 - Serious</a:t>
            </a:r>
            <a:br>
              <a:rPr lang="en-GB" sz="900" dirty="0"/>
            </a:br>
            <a:r>
              <a:rPr lang="en-GB" sz="900" dirty="0"/>
              <a:t>3 - Slight</a:t>
            </a:r>
            <a:endParaRPr lang="en-GB" sz="9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4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Postcode enrichment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/>
          </a:bodyPr>
          <a:lstStyle/>
          <a:p>
            <a:r>
              <a:rPr lang="en-GB" sz="1800" dirty="0"/>
              <a:t>The UK postal system uses postcodes to help with automating the sorting and delivery of mail. This is made up of a 2-part code, an out code and an in code. As the out code is the most significant part of the system, it can be used to obtain a rough area level break up of the UK. There are approximately 2971 out codes and approximately 1.74M full postcodes (out code + in code)</a:t>
            </a:r>
            <a:r>
              <a:rPr lang="en-GB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†</a:t>
            </a:r>
            <a:r>
              <a:rPr lang="en-GB" sz="1800" dirty="0"/>
              <a:t>.</a:t>
            </a:r>
          </a:p>
          <a:p>
            <a:r>
              <a:rPr lang="en-GB" sz="1800" dirty="0"/>
              <a:t>The UK shapefile uses only the first 2 characters of the </a:t>
            </a:r>
            <a:r>
              <a:rPr lang="en-GB" sz="1800" dirty="0" err="1"/>
              <a:t>outcode</a:t>
            </a:r>
            <a:r>
              <a:rPr lang="en-GB" sz="1800" dirty="0"/>
              <a:t>.</a:t>
            </a:r>
          </a:p>
          <a:p>
            <a:r>
              <a:rPr lang="en-GB" sz="1800" dirty="0"/>
              <a:t>Reverse geolocation is available through </a:t>
            </a:r>
            <a:r>
              <a:rPr lang="en-GB" sz="1800" dirty="0" err="1"/>
              <a:t>varios</a:t>
            </a:r>
            <a:r>
              <a:rPr lang="en-GB" sz="1800" dirty="0"/>
              <a:t> APIs (e.g. Google) but are cost limited based on daily volume of requests.</a:t>
            </a:r>
          </a:p>
          <a:p>
            <a:r>
              <a:rPr lang="en-GB" sz="1800" dirty="0"/>
              <a:t>A two step process is undertaken to identify an out-code for each Accident </a:t>
            </a:r>
            <a:r>
              <a:rPr lang="en-GB" sz="1800" dirty="0" err="1"/>
              <a:t>lat</a:t>
            </a:r>
            <a:r>
              <a:rPr lang="en-GB" sz="1800" dirty="0"/>
              <a:t>/</a:t>
            </a:r>
            <a:r>
              <a:rPr lang="en-GB" sz="1800" dirty="0" err="1"/>
              <a:t>lon</a:t>
            </a:r>
            <a:r>
              <a:rPr lang="en-GB" sz="1800" dirty="0"/>
              <a:t> pair.</a:t>
            </a:r>
          </a:p>
          <a:p>
            <a:endParaRPr lang="en-GB" sz="1800" dirty="0"/>
          </a:p>
          <a:p>
            <a:r>
              <a:rPr lang="en-GB" sz="1800" dirty="0"/>
              <a:t>This process may not be fully accurate, but suffices for the map data population purposes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7359" y="6033186"/>
            <a:ext cx="2273379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†</a:t>
            </a:r>
            <a:r>
              <a:rPr lang="en-GB" sz="1050" dirty="0"/>
              <a:t>from </a:t>
            </a:r>
            <a:r>
              <a:rPr lang="en-GB" sz="1050" dirty="0">
                <a:hlinkClick r:id="rId2" action="ppaction://hlinkfile"/>
              </a:rPr>
              <a:t>https://www.freemaptools.com</a:t>
            </a:r>
            <a:endParaRPr lang="en-US" sz="10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7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review – maps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" y="1854201"/>
            <a:ext cx="3611562" cy="43101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1038" y="6107373"/>
            <a:ext cx="3611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accidents 2015 (item level)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757" y="1882670"/>
            <a:ext cx="4079762" cy="42798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70758" y="6115455"/>
            <a:ext cx="3511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accidents 2015 (postcode)</a:t>
            </a:r>
          </a:p>
        </p:txBody>
      </p:sp>
    </p:spTree>
    <p:extLst>
      <p:ext uri="{BB962C8B-B14F-4D97-AF65-F5344CB8AC3E}">
        <p14:creationId xmlns:p14="http://schemas.microsoft.com/office/powerpoint/2010/main" val="376279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Motorways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2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selection and </a:t>
            </a:r>
            <a:r>
              <a:rPr lang="en-US" dirty="0" err="1"/>
              <a:t>visualisation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46" y="1828800"/>
            <a:ext cx="2842211" cy="2742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" y="1828800"/>
            <a:ext cx="3777449" cy="2742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81510" y="4565948"/>
            <a:ext cx="19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M4 accidents 2015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99306" y="4565948"/>
            <a:ext cx="2072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M25 accidents 2015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07986" y="5905635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M4/25 junction </a:t>
            </a:r>
          </a:p>
          <a:p>
            <a:r>
              <a:rPr lang="en-US" dirty="0"/>
              <a:t>accidents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24" y="1828800"/>
            <a:ext cx="2035775" cy="402488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26089" y="3072231"/>
            <a:ext cx="306075" cy="290772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48263" y="2871537"/>
            <a:ext cx="628727" cy="641684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000" dirty="0"/>
              <a:t>Scope of project</a:t>
            </a:r>
          </a:p>
          <a:p>
            <a:r>
              <a:rPr lang="en-GB" sz="2000" dirty="0"/>
              <a:t>Approach</a:t>
            </a:r>
          </a:p>
          <a:p>
            <a:pPr lvl="1"/>
            <a:r>
              <a:rPr lang="en-GB" sz="1600" dirty="0"/>
              <a:t>Data sources</a:t>
            </a:r>
          </a:p>
          <a:p>
            <a:pPr lvl="1"/>
            <a:r>
              <a:rPr lang="en-GB" sz="1600" dirty="0"/>
              <a:t>Data Analysis</a:t>
            </a:r>
          </a:p>
          <a:p>
            <a:pPr lvl="1"/>
            <a:r>
              <a:rPr lang="en-GB" sz="1600" dirty="0"/>
              <a:t>Machine Learning</a:t>
            </a:r>
          </a:p>
          <a:p>
            <a:pPr lvl="1"/>
            <a:r>
              <a:rPr lang="en-GB" sz="1600" dirty="0"/>
              <a:t>Data processing</a:t>
            </a:r>
          </a:p>
          <a:p>
            <a:pPr lvl="1"/>
            <a:r>
              <a:rPr lang="en-GB" sz="1600" dirty="0"/>
              <a:t>Data flows</a:t>
            </a:r>
          </a:p>
          <a:p>
            <a:r>
              <a:rPr lang="en-GB" sz="2000" dirty="0"/>
              <a:t>Data assessment review</a:t>
            </a:r>
          </a:p>
          <a:p>
            <a:r>
              <a:rPr lang="en-GB" sz="2000" dirty="0"/>
              <a:t>Roads (Motorway)</a:t>
            </a:r>
          </a:p>
          <a:p>
            <a:r>
              <a:rPr lang="en-GB" sz="2000" dirty="0"/>
              <a:t>Machine Learning (Accident severity)</a:t>
            </a:r>
          </a:p>
          <a:p>
            <a:pPr lvl="1"/>
            <a:r>
              <a:rPr lang="en-GB" sz="1600" dirty="0"/>
              <a:t>Feature selection</a:t>
            </a:r>
          </a:p>
          <a:p>
            <a:pPr lvl="1"/>
            <a:r>
              <a:rPr lang="en-GB" sz="1600" dirty="0"/>
              <a:t>Dataset preparation</a:t>
            </a:r>
          </a:p>
          <a:p>
            <a:pPr lvl="1"/>
            <a:r>
              <a:rPr lang="en-GB" sz="1600" dirty="0"/>
              <a:t>Classifiers</a:t>
            </a:r>
          </a:p>
          <a:p>
            <a:pPr lvl="1"/>
            <a:r>
              <a:rPr lang="en-GB" sz="1600" dirty="0"/>
              <a:t>Assessment</a:t>
            </a:r>
            <a:endParaRPr lang="en-US" sz="1600" dirty="0"/>
          </a:p>
          <a:p>
            <a:r>
              <a:rPr lang="en-US" sz="2000" dirty="0"/>
              <a:t>Improvements</a:t>
            </a:r>
          </a:p>
          <a:p>
            <a:endParaRPr lang="en-US" sz="2000" dirty="0"/>
          </a:p>
          <a:p>
            <a:r>
              <a:rPr lang="en-US" sz="2000" b="1" dirty="0" err="1"/>
              <a:t>Approx</a:t>
            </a:r>
            <a:r>
              <a:rPr lang="en-US" sz="2000" b="1" dirty="0"/>
              <a:t> 30 mins</a:t>
            </a:r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5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41" y="1818889"/>
            <a:ext cx="4121149" cy="4343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review – Fast roads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04041" y="6131021"/>
            <a:ext cx="3492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Motorway accidents 2015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1" y="1818889"/>
            <a:ext cx="4134833" cy="434366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68471" y="6115455"/>
            <a:ext cx="348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(70 mph road) accidents 2015</a:t>
            </a:r>
          </a:p>
        </p:txBody>
      </p:sp>
    </p:spTree>
    <p:extLst>
      <p:ext uri="{BB962C8B-B14F-4D97-AF65-F5344CB8AC3E}">
        <p14:creationId xmlns:p14="http://schemas.microsoft.com/office/powerpoint/2010/main" val="36527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review – town clustering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770468" y="6115455"/>
            <a:ext cx="3477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motorbike accidents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21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58367" y="6145086"/>
            <a:ext cx="3500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pushbike accidents 2015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66" y="1882669"/>
            <a:ext cx="4104034" cy="4265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3" y="1888224"/>
            <a:ext cx="4068384" cy="42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1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review – town clustering</a:t>
            </a:r>
            <a:br>
              <a:rPr lang="en-US" dirty="0"/>
            </a:br>
            <a:r>
              <a:rPr lang="en-US" sz="2400" b="1" dirty="0"/>
              <a:t>London</a:t>
            </a:r>
            <a:r>
              <a:rPr lang="en-US" sz="2400" dirty="0"/>
              <a:t> within M25 ring road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0468" y="5283855"/>
            <a:ext cx="3477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motorbike accidents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22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58367" y="5295486"/>
            <a:ext cx="3564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pushbike accidents 2015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1" y="1882669"/>
            <a:ext cx="4076807" cy="343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66" y="1855734"/>
            <a:ext cx="4118433" cy="34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2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review – town clustering</a:t>
            </a:r>
            <a:br>
              <a:rPr lang="en-US" dirty="0"/>
            </a:br>
            <a:r>
              <a:rPr lang="en-US" sz="2400" b="1" dirty="0"/>
              <a:t>London</a:t>
            </a:r>
            <a:r>
              <a:rPr lang="en-US" sz="2400" dirty="0"/>
              <a:t> within North/South Circular ring road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70468" y="5172255"/>
            <a:ext cx="3387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motorbike accidents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23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85695" y="5187486"/>
            <a:ext cx="344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pushbike accidents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3" y="2369271"/>
            <a:ext cx="3960712" cy="2851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95" y="2365160"/>
            <a:ext cx="3996383" cy="293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8" y="371477"/>
            <a:ext cx="8543925" cy="1325563"/>
          </a:xfrm>
        </p:spPr>
        <p:txBody>
          <a:bodyPr/>
          <a:lstStyle/>
          <a:p>
            <a:r>
              <a:rPr lang="en-US" dirty="0"/>
              <a:t>Motorway assessment (2015)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21" y="3929101"/>
            <a:ext cx="1432733" cy="246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016" y="3917437"/>
            <a:ext cx="1406094" cy="2473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961" y="3927081"/>
            <a:ext cx="1429770" cy="2463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955" y="3923201"/>
            <a:ext cx="1383837" cy="2467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339" y="3657707"/>
            <a:ext cx="119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Accidents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5455" y="3636450"/>
            <a:ext cx="119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9135" y="3652185"/>
            <a:ext cx="119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3516" y="3635862"/>
            <a:ext cx="119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M25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325" y="3930966"/>
            <a:ext cx="1416102" cy="24637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47649" y="3644473"/>
            <a:ext cx="119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5513" y="3917437"/>
            <a:ext cx="1397336" cy="24734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77263" y="3648378"/>
            <a:ext cx="1273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Motorways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088" y="1492580"/>
            <a:ext cx="723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focus on Motorways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Seasonal view of accidents shown below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13" y="2691003"/>
            <a:ext cx="1445203" cy="936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25" y="2691003"/>
            <a:ext cx="1416102" cy="95846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51" y="2691003"/>
            <a:ext cx="1560887" cy="9840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8" y="2692701"/>
            <a:ext cx="1572878" cy="982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09" y="2691004"/>
            <a:ext cx="1492002" cy="9946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7" y="2689201"/>
            <a:ext cx="1470303" cy="93784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16200000">
            <a:off x="-113985" y="2974359"/>
            <a:ext cx="70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178988" y="4147564"/>
            <a:ext cx="82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</p:spTree>
    <p:extLst>
      <p:ext uri="{BB962C8B-B14F-4D97-AF65-F5344CB8AC3E}">
        <p14:creationId xmlns:p14="http://schemas.microsoft.com/office/powerpoint/2010/main" val="1312617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Accident Severity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85" y="1346199"/>
            <a:ext cx="3851126" cy="441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48" y="1346199"/>
            <a:ext cx="4170362" cy="30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4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Accidents – Feature choice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70349"/>
              </p:ext>
            </p:extLst>
          </p:nvPr>
        </p:nvGraphicFramePr>
        <p:xfrm>
          <a:off x="889001" y="1370954"/>
          <a:ext cx="6994008" cy="4913035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419591">
                  <a:extLst>
                    <a:ext uri="{9D8B030D-6E8A-4147-A177-3AD203B41FA5}">
                      <a16:colId xmlns:a16="http://schemas.microsoft.com/office/drawing/2014/main" val="2933990083"/>
                    </a:ext>
                  </a:extLst>
                </a:gridCol>
                <a:gridCol w="1415045">
                  <a:extLst>
                    <a:ext uri="{9D8B030D-6E8A-4147-A177-3AD203B41FA5}">
                      <a16:colId xmlns:a16="http://schemas.microsoft.com/office/drawing/2014/main" val="4100078376"/>
                    </a:ext>
                  </a:extLst>
                </a:gridCol>
                <a:gridCol w="858389">
                  <a:extLst>
                    <a:ext uri="{9D8B030D-6E8A-4147-A177-3AD203B41FA5}">
                      <a16:colId xmlns:a16="http://schemas.microsoft.com/office/drawing/2014/main" val="3908094881"/>
                    </a:ext>
                  </a:extLst>
                </a:gridCol>
                <a:gridCol w="2198221">
                  <a:extLst>
                    <a:ext uri="{9D8B030D-6E8A-4147-A177-3AD203B41FA5}">
                      <a16:colId xmlns:a16="http://schemas.microsoft.com/office/drawing/2014/main" val="1785150351"/>
                    </a:ext>
                  </a:extLst>
                </a:gridCol>
                <a:gridCol w="1102762">
                  <a:extLst>
                    <a:ext uri="{9D8B030D-6E8A-4147-A177-3AD203B41FA5}">
                      <a16:colId xmlns:a16="http://schemas.microsoft.com/office/drawing/2014/main" val="3658551250"/>
                    </a:ext>
                  </a:extLst>
                </a:gridCol>
              </a:tblGrid>
              <a:tr h="27949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Data description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Range of codes/ Entity code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Example_Data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Comments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Field classifier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extLst>
                  <a:ext uri="{0D108BD9-81ED-4DB2-BD59-A6C34878D82A}">
                    <a16:rowId xmlns:a16="http://schemas.microsoft.com/office/drawing/2014/main" val="2901169384"/>
                  </a:ext>
                </a:extLst>
              </a:tr>
              <a:tr h="15197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Date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(DD/MM/YYYY)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>
                          <a:effectLst/>
                        </a:rPr>
                        <a:t>12/1/2015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>
                          <a:effectLst/>
                        </a:rPr>
                        <a:t>Feature - combine with time field and make index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927635900"/>
                  </a:ext>
                </a:extLst>
              </a:tr>
              <a:tr h="15197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Time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(HH:MM)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18:45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>
                          <a:effectLst/>
                        </a:rPr>
                        <a:t>Feature - combine with Date field and make index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4020676251"/>
                  </a:ext>
                </a:extLst>
              </a:tr>
              <a:tr h="534531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1st Road Class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 dirty="0">
                          <a:effectLst/>
                        </a:rPr>
                        <a:t>1-Motorway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2-A(M)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3-A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4-B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5-C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6-Unclassified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>
                          <a:effectLst/>
                        </a:rPr>
                        <a:t>ID of road type. Can map to road ID : e.g. 1  ≡ 'M' in 'M25'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1909829806"/>
                  </a:ext>
                </a:extLst>
              </a:tr>
              <a:tr h="15197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1st Road 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>
                          <a:effectLst/>
                        </a:rPr>
                        <a:t>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>
                          <a:effectLst/>
                        </a:rPr>
                        <a:t>ID of road. Can map to road ID : e.g. 123  ≡ '123' in 'A123'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3246830522"/>
                  </a:ext>
                </a:extLst>
              </a:tr>
              <a:tr h="15197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Speed limit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30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1156052656"/>
                  </a:ext>
                </a:extLst>
              </a:tr>
              <a:tr h="87458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Junction Detail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 dirty="0">
                          <a:effectLst/>
                        </a:rPr>
                        <a:t>0 - Not at junction or within 20 metres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1- Roundabout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2 - Mini-roundabout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3 - T or staggered junction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5 - Slip road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6 - Crossroads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7 - More than 4 arms (not roundabout)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8 - Private drive or entrance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9 - Other junction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-1 - Data missing or out of range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 dirty="0">
                          <a:effectLst/>
                        </a:rPr>
                        <a:t>Not clear how this is populated for Motorways (TBD)</a:t>
                      </a:r>
                      <a:endParaRPr lang="en-GB" sz="6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560837382"/>
                  </a:ext>
                </a:extLst>
              </a:tr>
              <a:tr h="534531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Light Conditions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 dirty="0">
                          <a:effectLst/>
                        </a:rPr>
                        <a:t>1 - Daylight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4 - Darkness - lights lit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5 - Darkness - lights unlit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6 - Darkness - no lighting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7 - Darkness - lighting unknown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- 1 - </a:t>
                      </a:r>
                      <a:r>
                        <a:rPr lang="en-GB" sz="600" u="none" strike="noStrike" dirty="0" err="1">
                          <a:effectLst/>
                        </a:rPr>
                        <a:t>NaN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1346896894"/>
                  </a:ext>
                </a:extLst>
              </a:tr>
              <a:tr h="87458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Weather Conditions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1 - Fine no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2 - Raining no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3 - Snowing no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4 - Fine +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5 - Raining +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6 - Snowing + high winds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7 - Fog or mist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8 - Other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9 - Unknown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-1 - </a:t>
                      </a:r>
                      <a:r>
                        <a:rPr lang="en-GB" sz="600" u="none" strike="noStrike" dirty="0" err="1">
                          <a:effectLst/>
                        </a:rPr>
                        <a:t>NaN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Feature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2033189937"/>
                  </a:ext>
                </a:extLst>
              </a:tr>
              <a:tr h="70455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Road Surface Conditions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600" u="none" strike="noStrike" dirty="0">
                          <a:effectLst/>
                        </a:rPr>
                        <a:t>1 - Dry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2 - Wet or damp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3 - Snow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4 - Frost or ice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5 - Flood over 3 cm. deep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6 - Oil or diesel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7 - Mud</a:t>
                      </a:r>
                      <a:br>
                        <a:rPr lang="en-GB" sz="600" u="none" strike="noStrike" dirty="0">
                          <a:effectLst/>
                        </a:rPr>
                      </a:br>
                      <a:r>
                        <a:rPr lang="en-GB" sz="600" u="none" strike="noStrike" dirty="0">
                          <a:effectLst/>
                        </a:rPr>
                        <a:t>-1 - </a:t>
                      </a:r>
                      <a:r>
                        <a:rPr lang="en-GB" sz="600" u="none" strike="noStrike" dirty="0" err="1">
                          <a:effectLst/>
                        </a:rPr>
                        <a:t>NaN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 dirty="0">
                          <a:effectLst/>
                        </a:rPr>
                        <a:t>Feature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208" marR="3208" marT="3208" marB="23098"/>
                </a:tc>
                <a:extLst>
                  <a:ext uri="{0D108BD9-81ED-4DB2-BD59-A6C34878D82A}">
                    <a16:rowId xmlns:a16="http://schemas.microsoft.com/office/drawing/2014/main" val="1908415335"/>
                  </a:ext>
                </a:extLst>
              </a:tr>
              <a:tr h="19054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Day of Week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 dirty="0">
                          <a:effectLst/>
                        </a:rPr>
                        <a:t>1-Sunday … 7-Saturday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u="none" strike="noStrike" dirty="0">
                          <a:effectLst/>
                        </a:rPr>
                        <a:t>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 dirty="0">
                          <a:effectLst/>
                        </a:rPr>
                        <a:t>Feature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146979347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278" y="65407"/>
            <a:ext cx="8543925" cy="1325563"/>
          </a:xfrm>
        </p:spPr>
        <p:txBody>
          <a:bodyPr/>
          <a:lstStyle/>
          <a:p>
            <a:r>
              <a:rPr lang="en-US" dirty="0"/>
              <a:t>Vehicle features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53764"/>
              </p:ext>
            </p:extLst>
          </p:nvPr>
        </p:nvGraphicFramePr>
        <p:xfrm>
          <a:off x="741621" y="1098550"/>
          <a:ext cx="7077345" cy="4949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60344">
                  <a:extLst>
                    <a:ext uri="{9D8B030D-6E8A-4147-A177-3AD203B41FA5}">
                      <a16:colId xmlns:a16="http://schemas.microsoft.com/office/drawing/2014/main" val="3478021150"/>
                    </a:ext>
                  </a:extLst>
                </a:gridCol>
                <a:gridCol w="2137553">
                  <a:extLst>
                    <a:ext uri="{9D8B030D-6E8A-4147-A177-3AD203B41FA5}">
                      <a16:colId xmlns:a16="http://schemas.microsoft.com/office/drawing/2014/main" val="4130773025"/>
                    </a:ext>
                  </a:extLst>
                </a:gridCol>
                <a:gridCol w="763693">
                  <a:extLst>
                    <a:ext uri="{9D8B030D-6E8A-4147-A177-3AD203B41FA5}">
                      <a16:colId xmlns:a16="http://schemas.microsoft.com/office/drawing/2014/main" val="162940023"/>
                    </a:ext>
                  </a:extLst>
                </a:gridCol>
                <a:gridCol w="1428281">
                  <a:extLst>
                    <a:ext uri="{9D8B030D-6E8A-4147-A177-3AD203B41FA5}">
                      <a16:colId xmlns:a16="http://schemas.microsoft.com/office/drawing/2014/main" val="3384784755"/>
                    </a:ext>
                  </a:extLst>
                </a:gridCol>
                <a:gridCol w="1387474">
                  <a:extLst>
                    <a:ext uri="{9D8B030D-6E8A-4147-A177-3AD203B41FA5}">
                      <a16:colId xmlns:a16="http://schemas.microsoft.com/office/drawing/2014/main" val="149791175"/>
                    </a:ext>
                  </a:extLst>
                </a:gridCol>
              </a:tblGrid>
              <a:tr h="1047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Data description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Range of codes/ Entity code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Example_Data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Comments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Field classifier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 anchor="b">
                    <a:solidFill>
                      <a:srgbClr val="001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223756"/>
                  </a:ext>
                </a:extLst>
              </a:tr>
              <a:tr h="161692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Vehicle 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u="none" strike="noStrike" dirty="0">
                          <a:effectLst/>
                        </a:rPr>
                        <a:t>1 - Pedal cycle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2 - Motorcycle 50cc and under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3 - Motorcycle 125cc and under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4 - Motorcycle over 125cc and up to 500cc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5 - Motorcycle over 500cc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8 - Taxi/Private hire car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9 - Car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10 - Minibus (8 - 16 passenger seats)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11 - Bus or coach (17 or more pass seats)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16 - Ridden horse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17 - Agricultural vehicle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18 - Tram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19 - Van / Goods 3.5 </a:t>
                      </a:r>
                      <a:r>
                        <a:rPr lang="en-US" sz="500" u="none" strike="noStrike" dirty="0" err="1">
                          <a:effectLst/>
                        </a:rPr>
                        <a:t>tonnes</a:t>
                      </a:r>
                      <a:r>
                        <a:rPr lang="en-US" sz="500" u="none" strike="noStrike" dirty="0">
                          <a:effectLst/>
                        </a:rPr>
                        <a:t> </a:t>
                      </a:r>
                      <a:r>
                        <a:rPr lang="en-US" sz="500" u="none" strike="noStrike" dirty="0" err="1">
                          <a:effectLst/>
                        </a:rPr>
                        <a:t>mgw</a:t>
                      </a:r>
                      <a:r>
                        <a:rPr lang="en-US" sz="500" u="none" strike="noStrike" dirty="0">
                          <a:effectLst/>
                        </a:rPr>
                        <a:t> or under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20 - Goods over 3.5t. and under 7.5t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21 - Goods 7.5 </a:t>
                      </a:r>
                      <a:r>
                        <a:rPr lang="en-US" sz="500" u="none" strike="noStrike" dirty="0" err="1">
                          <a:effectLst/>
                        </a:rPr>
                        <a:t>tonnes</a:t>
                      </a:r>
                      <a:r>
                        <a:rPr lang="en-US" sz="500" u="none" strike="noStrike" dirty="0">
                          <a:effectLst/>
                        </a:rPr>
                        <a:t> </a:t>
                      </a:r>
                      <a:r>
                        <a:rPr lang="en-US" sz="500" u="none" strike="noStrike" dirty="0" err="1">
                          <a:effectLst/>
                        </a:rPr>
                        <a:t>mgw</a:t>
                      </a:r>
                      <a:r>
                        <a:rPr lang="en-US" sz="500" u="none" strike="noStrike" dirty="0">
                          <a:effectLst/>
                        </a:rPr>
                        <a:t> and over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22 - Mobility scooter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23 - Electric motorcycle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90 - Other vehicle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97 - Motorcycle - unknown cc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98 - Goods vehicle - unknown weight</a:t>
                      </a:r>
                      <a:br>
                        <a:rPr lang="en-US" sz="500" u="none" strike="noStrike" dirty="0">
                          <a:effectLst/>
                        </a:rPr>
                      </a:br>
                      <a:r>
                        <a:rPr lang="en-US" sz="500" u="none" strike="noStrike" dirty="0">
                          <a:effectLst/>
                        </a:rPr>
                        <a:t>-1 – </a:t>
                      </a:r>
                      <a:r>
                        <a:rPr lang="en-US" sz="500" u="none" strike="noStrike" dirty="0" err="1">
                          <a:effectLst/>
                        </a:rPr>
                        <a:t>NaN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19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266646130"/>
                  </a:ext>
                </a:extLst>
              </a:tr>
              <a:tr h="146452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Vehicle </a:t>
                      </a:r>
                      <a:r>
                        <a:rPr lang="en-US" sz="900" u="none" strike="noStrike" dirty="0" err="1">
                          <a:effectLst/>
                        </a:rPr>
                        <a:t>Manoeuvre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500" u="none" strike="noStrike" dirty="0">
                          <a:effectLst/>
                        </a:rPr>
                        <a:t>1 - Reversing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2 - Parked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3 - Waiting to go - held up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4 - Slowing or stopping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5 - Moving off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6 - U-turn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7 - Turning left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8 - Waiting to turn left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9 - Turning right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10 - Waiting to turn right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11 - Changing lane to left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12 - Changing lane to right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13 - Overtaking moving vehicle - offside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14 - Overtaking static vehicle - offside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15 - Overtaking - nearside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16 - Going ahead left-hand bend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17 - Going ahead right-hand bend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18 - Going ahead other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-1 - </a:t>
                      </a:r>
                      <a:r>
                        <a:rPr lang="en-GB" sz="500" u="none" strike="noStrike" dirty="0" err="1">
                          <a:effectLst/>
                        </a:rPr>
                        <a:t>NaN</a:t>
                      </a:r>
                      <a:endParaRPr lang="en-GB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2535960310"/>
                  </a:ext>
                </a:extLst>
              </a:tr>
              <a:tr h="32152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Sex of Driver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500" u="none" strike="noStrike" dirty="0">
                          <a:effectLst/>
                        </a:rPr>
                        <a:t>1 - Male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2 - Female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3 - Not known</a:t>
                      </a:r>
                      <a:br>
                        <a:rPr lang="en-GB" sz="500" u="none" strike="noStrike" dirty="0">
                          <a:effectLst/>
                        </a:rPr>
                      </a:br>
                      <a:r>
                        <a:rPr lang="en-GB" sz="500" u="none" strike="noStrike" dirty="0">
                          <a:effectLst/>
                        </a:rPr>
                        <a:t>-1 - </a:t>
                      </a:r>
                      <a:r>
                        <a:rPr lang="en-GB" sz="500" u="none" strike="noStrike" dirty="0" err="1">
                          <a:effectLst/>
                        </a:rPr>
                        <a:t>NaN</a:t>
                      </a:r>
                      <a:endParaRPr lang="en-GB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2602430040"/>
                  </a:ext>
                </a:extLst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Age of Driver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Feature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656873763"/>
                  </a:ext>
                </a:extLst>
              </a:tr>
              <a:tr h="93112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Age Band of Driver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n-NO" sz="500" u="none" strike="noStrike" dirty="0">
                          <a:effectLst/>
                        </a:rPr>
                        <a:t>1 - 0 - 5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2 - 6 - 10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3 - 11 - 15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4 - 16 - 20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5 - 21 - 25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6 - 26 - 35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7 - 36 - 45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8 - 46 - 55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9 - 56 - 65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10 - 66 - 75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11 - Over 75</a:t>
                      </a:r>
                      <a:br>
                        <a:rPr lang="nn-NO" sz="500" u="none" strike="noStrike" dirty="0">
                          <a:effectLst/>
                        </a:rPr>
                      </a:br>
                      <a:r>
                        <a:rPr lang="nn-NO" sz="500" u="none" strike="noStrike" dirty="0">
                          <a:effectLst/>
                        </a:rPr>
                        <a:t>-1 - NaN</a:t>
                      </a:r>
                      <a:endParaRPr lang="nn-NO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-1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3448883337"/>
                  </a:ext>
                </a:extLst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Engine Capacity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2143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984412575"/>
                  </a:ext>
                </a:extLst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Age of Vehicle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500" u="none" strike="noStrike" dirty="0">
                          <a:effectLst/>
                        </a:rPr>
                        <a:t>(manufacture)</a:t>
                      </a:r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Feature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40" marR="2040" marT="2040" marB="14686"/>
                </a:tc>
                <a:extLst>
                  <a:ext uri="{0D108BD9-81ED-4DB2-BD59-A6C34878D82A}">
                    <a16:rowId xmlns:a16="http://schemas.microsoft.com/office/drawing/2014/main" val="3598756673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8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Confirm features (X) from chosen merged data source</a:t>
            </a:r>
          </a:p>
          <a:p>
            <a:r>
              <a:rPr lang="en-GB" sz="2000" dirty="0"/>
              <a:t>Identify target (y) – Accident severity (ternary category)</a:t>
            </a:r>
          </a:p>
          <a:p>
            <a:r>
              <a:rPr lang="en-GB" sz="2000" dirty="0"/>
              <a:t>Fields are already numeric so no need  to use Pandas’ “</a:t>
            </a:r>
            <a:r>
              <a:rPr lang="en-GB" sz="2000" dirty="0" err="1"/>
              <a:t>get_dummies</a:t>
            </a:r>
            <a:r>
              <a:rPr lang="en-GB" sz="2000" dirty="0"/>
              <a:t>”</a:t>
            </a:r>
          </a:p>
          <a:p>
            <a:r>
              <a:rPr lang="en-GB" sz="2000" dirty="0"/>
              <a:t>Generate proposed feature column datasets</a:t>
            </a:r>
          </a:p>
          <a:p>
            <a:pPr lvl="1"/>
            <a:r>
              <a:rPr lang="en-GB" sz="1600" dirty="0"/>
              <a:t>Ordinal: use fields as is with multiple discrete values (e.g. road-types) Source data discovery </a:t>
            </a:r>
          </a:p>
          <a:p>
            <a:pPr lvl="1"/>
            <a:r>
              <a:rPr lang="en-GB" sz="1600" dirty="0"/>
              <a:t>Binary: extract each chosen field type into separate binary feature. (e.g. A, B, roads)  </a:t>
            </a:r>
          </a:p>
          <a:p>
            <a:pPr lvl="1"/>
            <a:r>
              <a:rPr lang="en-GB" sz="1600" dirty="0"/>
              <a:t>Accident Severity: minimum dataset</a:t>
            </a:r>
          </a:p>
          <a:p>
            <a:pPr lvl="1"/>
            <a:r>
              <a:rPr lang="en-GB" sz="1600" dirty="0"/>
              <a:t>Control: leave (y) in as a feature to determine if classifier can pick up perfect match.</a:t>
            </a:r>
          </a:p>
          <a:p>
            <a:r>
              <a:rPr lang="en-GB" sz="2000" dirty="0"/>
              <a:t>Create correlation heatmaps</a:t>
            </a:r>
          </a:p>
          <a:p>
            <a:r>
              <a:rPr lang="en-GB" sz="2000" dirty="0"/>
              <a:t>Reassess feature choice</a:t>
            </a:r>
          </a:p>
          <a:p>
            <a:pPr lvl="1"/>
            <a:r>
              <a:rPr lang="en-GB" sz="1600" dirty="0"/>
              <a:t>Reduce correlation </a:t>
            </a:r>
          </a:p>
          <a:p>
            <a:pPr lvl="1"/>
            <a:r>
              <a:rPr lang="en-GB" sz="1600" dirty="0"/>
              <a:t>Filter residual unpopulated items</a:t>
            </a:r>
          </a:p>
          <a:p>
            <a:r>
              <a:rPr lang="en-GB" sz="2000" dirty="0"/>
              <a:t>Regenerate and optimise datasets</a:t>
            </a:r>
          </a:p>
        </p:txBody>
      </p:sp>
    </p:spTree>
    <p:extLst>
      <p:ext uri="{BB962C8B-B14F-4D97-AF65-F5344CB8AC3E}">
        <p14:creationId xmlns:p14="http://schemas.microsoft.com/office/powerpoint/2010/main" val="367749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 scope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038" y="1457324"/>
            <a:ext cx="87693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Aim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Determine if there are any key influencers on UK road accidents based on identifiable features from government provided, public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Provide data assessment and reporting to highlight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Determine if there any features that can be used to predict levels of accidents at a road specific level</a:t>
            </a: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r>
              <a:rPr lang="en-GB" sz="2400" b="1" dirty="0"/>
              <a:t>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Motorway accident statistics and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2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8" y="1475742"/>
            <a:ext cx="3316386" cy="3316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heatmaps</a:t>
            </a:r>
            <a:br>
              <a:rPr lang="en-US" dirty="0"/>
            </a:br>
            <a:r>
              <a:rPr lang="en-US" sz="2000" b="1" dirty="0"/>
              <a:t>Ordinal dataset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44" y="1475742"/>
            <a:ext cx="3316387" cy="33163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9171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Initial feature choice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45557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Removed correlations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14" y="1875366"/>
            <a:ext cx="2593509" cy="14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03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9" y="1544697"/>
            <a:ext cx="3246855" cy="3246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58" y="1551367"/>
            <a:ext cx="3240186" cy="32401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68663" y="6356352"/>
            <a:ext cx="3343275" cy="365125"/>
          </a:xfrm>
        </p:spPr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31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dirty="0"/>
              <a:t>Correlation heatmaps</a:t>
            </a:r>
            <a:br>
              <a:rPr lang="en-US" dirty="0"/>
            </a:br>
            <a:r>
              <a:rPr lang="en-US" sz="2000" b="1" dirty="0"/>
              <a:t>Binary dataset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929171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Initial feature choice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45557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Removed correlations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12" y="1216563"/>
            <a:ext cx="2572451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9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93" y="1626500"/>
            <a:ext cx="3158193" cy="3158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0" y="1626500"/>
            <a:ext cx="3158193" cy="31581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32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dirty="0"/>
              <a:t>Correlation heatmaps</a:t>
            </a:r>
            <a:br>
              <a:rPr lang="en-US" dirty="0"/>
            </a:br>
            <a:r>
              <a:rPr lang="en-US" sz="2000" b="1" dirty="0"/>
              <a:t>Accident Severity dataset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929171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Initial feature choice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45557" y="4603230"/>
            <a:ext cx="2352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Removed correlations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13" y="1482629"/>
            <a:ext cx="2609720" cy="34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6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Best fit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/>
              <a:t>Supervised Regression. </a:t>
            </a:r>
          </a:p>
          <a:p>
            <a:pPr lvl="1"/>
            <a:r>
              <a:rPr lang="en-GB" sz="1600" dirty="0"/>
              <a:t>Limited ‘continuous’ data available for linear regression</a:t>
            </a:r>
          </a:p>
          <a:p>
            <a:pPr lvl="1"/>
            <a:r>
              <a:rPr lang="en-GB" sz="1600" dirty="0"/>
              <a:t>Logistic Regression for continuous (e.g. vehicle age) to binary (e.g. car/not car) features </a:t>
            </a:r>
          </a:p>
          <a:p>
            <a:r>
              <a:rPr lang="en-GB" sz="2000" dirty="0"/>
              <a:t>Supervised Identify classifiers</a:t>
            </a:r>
          </a:p>
          <a:p>
            <a:pPr lvl="1"/>
            <a:r>
              <a:rPr lang="en-GB" sz="1600" dirty="0" err="1"/>
              <a:t>Niaeve</a:t>
            </a:r>
            <a:r>
              <a:rPr lang="en-GB" sz="1600" dirty="0"/>
              <a:t> Bayes: Gaussian and Multinomial</a:t>
            </a:r>
          </a:p>
          <a:p>
            <a:pPr lvl="1"/>
            <a:r>
              <a:rPr lang="en-GB" sz="1600" dirty="0"/>
              <a:t>KNN</a:t>
            </a:r>
          </a:p>
          <a:p>
            <a:r>
              <a:rPr lang="en-GB" sz="2000" dirty="0"/>
              <a:t>Provide accuracy scores and compare</a:t>
            </a:r>
          </a:p>
          <a:p>
            <a:pPr lvl="1"/>
            <a:r>
              <a:rPr lang="en-GB" sz="1600" dirty="0"/>
              <a:t>Generate confusion matrixes</a:t>
            </a:r>
          </a:p>
          <a:p>
            <a:r>
              <a:rPr lang="en-GB" sz="2000" dirty="0"/>
              <a:t>Cross-validation</a:t>
            </a:r>
          </a:p>
          <a:p>
            <a:pPr lvl="1"/>
            <a:endParaRPr lang="en-GB" sz="16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 code for illustrations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6804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Matrixes - 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" y="1692541"/>
            <a:ext cx="2367058" cy="1578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88" y="4852373"/>
            <a:ext cx="2367058" cy="1578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25" y="3274335"/>
            <a:ext cx="2367058" cy="15780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45" y="1690690"/>
            <a:ext cx="2367058" cy="1578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4" y="4852373"/>
            <a:ext cx="2367058" cy="15780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4" y="1688243"/>
            <a:ext cx="2367058" cy="15780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34" y="3267357"/>
            <a:ext cx="2367058" cy="15780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92" y="4824592"/>
            <a:ext cx="2367058" cy="15780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29" y="3251448"/>
            <a:ext cx="2367058" cy="15780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092" y="1695953"/>
            <a:ext cx="2367058" cy="15780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" y="4826443"/>
            <a:ext cx="2367058" cy="15780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" y="3277183"/>
            <a:ext cx="2367058" cy="15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49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results - 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25" y="1354666"/>
            <a:ext cx="1897282" cy="4931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84" y="1527017"/>
            <a:ext cx="3579432" cy="77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6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4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</p:spPr>
        <p:txBody>
          <a:bodyPr>
            <a:normAutofit/>
          </a:bodyPr>
          <a:lstStyle/>
          <a:p>
            <a:r>
              <a:rPr lang="en-GB" sz="2000" dirty="0"/>
              <a:t>Roads (based on map plots)</a:t>
            </a:r>
          </a:p>
          <a:p>
            <a:pPr lvl="1"/>
            <a:r>
              <a:rPr lang="en-GB" sz="1600" dirty="0"/>
              <a:t>Accidents cluster around highly densely populated areas</a:t>
            </a:r>
          </a:p>
          <a:p>
            <a:pPr lvl="1"/>
            <a:r>
              <a:rPr lang="en-GB" sz="1600" dirty="0"/>
              <a:t>No discernible clustering of accident severity</a:t>
            </a:r>
          </a:p>
          <a:p>
            <a:pPr lvl="1"/>
            <a:r>
              <a:rPr lang="en-GB" sz="1600" dirty="0"/>
              <a:t>Needs further assessment to conclude</a:t>
            </a:r>
          </a:p>
          <a:p>
            <a:pPr lvl="1"/>
            <a:endParaRPr lang="en-GB" sz="1600" dirty="0"/>
          </a:p>
          <a:p>
            <a:r>
              <a:rPr lang="en-GB" sz="2000" dirty="0"/>
              <a:t>Accident severity predictive Modelling (Machine Learning)</a:t>
            </a:r>
          </a:p>
          <a:p>
            <a:pPr lvl="1"/>
            <a:r>
              <a:rPr lang="en-GB" sz="1600" dirty="0"/>
              <a:t>Classifiers chosen provide 75-85% predictive accuracy</a:t>
            </a:r>
          </a:p>
          <a:p>
            <a:pPr lvl="1"/>
            <a:r>
              <a:rPr lang="en-GB" sz="1600" dirty="0"/>
              <a:t>Cross-validation does not significantly improve results across all classifiers</a:t>
            </a:r>
          </a:p>
          <a:p>
            <a:pPr lvl="1"/>
            <a:r>
              <a:rPr lang="en-GB" sz="1600" dirty="0" err="1"/>
              <a:t>MultinominalNB</a:t>
            </a:r>
            <a:r>
              <a:rPr lang="en-GB" sz="1600" dirty="0"/>
              <a:t> provided consistently best accuracy results (85%) across all datasets</a:t>
            </a:r>
          </a:p>
          <a:p>
            <a:pPr lvl="1"/>
            <a:r>
              <a:rPr lang="en-GB" sz="1600" dirty="0" err="1"/>
              <a:t>GaussianNB</a:t>
            </a:r>
            <a:r>
              <a:rPr lang="en-GB" sz="1600" dirty="0"/>
              <a:t> identified perfect accuracy in control sample</a:t>
            </a:r>
          </a:p>
          <a:p>
            <a:pPr lvl="1"/>
            <a:endParaRPr lang="en-GB" sz="16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31182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507067"/>
            <a:ext cx="8543925" cy="46698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400" dirty="0"/>
              <a:t>Tidy code and data</a:t>
            </a:r>
          </a:p>
          <a:p>
            <a:pPr lvl="1"/>
            <a:r>
              <a:rPr lang="en-US" sz="3100" dirty="0"/>
              <a:t>Citations in code</a:t>
            </a:r>
          </a:p>
          <a:p>
            <a:pPr lvl="1"/>
            <a:r>
              <a:rPr lang="en-US" sz="3100" dirty="0"/>
              <a:t>Provide IDE version</a:t>
            </a:r>
          </a:p>
          <a:p>
            <a:pPr lvl="1"/>
            <a:r>
              <a:rPr lang="en-US" sz="3100" dirty="0"/>
              <a:t>Performance optimization</a:t>
            </a:r>
          </a:p>
          <a:p>
            <a:pPr lvl="1"/>
            <a:r>
              <a:rPr lang="en-US" sz="3100" dirty="0"/>
              <a:t>Classifier tuning</a:t>
            </a:r>
          </a:p>
          <a:p>
            <a:pPr lvl="1"/>
            <a:r>
              <a:rPr lang="en-US" sz="3100" dirty="0"/>
              <a:t>Common code into import module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Scope</a:t>
            </a:r>
          </a:p>
          <a:p>
            <a:pPr lvl="1"/>
            <a:r>
              <a:rPr lang="en-US" sz="3100" dirty="0"/>
              <a:t>Further validation on conclusion (Determine recall and precision) </a:t>
            </a:r>
          </a:p>
          <a:p>
            <a:pPr lvl="1"/>
            <a:r>
              <a:rPr lang="en-US" sz="3100" dirty="0"/>
              <a:t>Trial data from other years </a:t>
            </a:r>
          </a:p>
          <a:p>
            <a:pPr lvl="1"/>
            <a:r>
              <a:rPr lang="en-US" sz="3100" dirty="0"/>
              <a:t>Complete ROADS development</a:t>
            </a:r>
          </a:p>
          <a:p>
            <a:pPr lvl="1"/>
            <a:r>
              <a:rPr lang="en-US" sz="3100" dirty="0"/>
              <a:t>Assess additional features (e.g. time)</a:t>
            </a:r>
          </a:p>
          <a:p>
            <a:pPr lvl="1"/>
            <a:r>
              <a:rPr lang="en-US" sz="3100" dirty="0"/>
              <a:t>Assess additional classifiers (e.g. Random Forests, SVC and Neural Networks)</a:t>
            </a:r>
          </a:p>
          <a:p>
            <a:pPr lvl="1"/>
            <a:r>
              <a:rPr lang="en-US" sz="3100" dirty="0" err="1"/>
              <a:t>Normalisation</a:t>
            </a:r>
            <a:r>
              <a:rPr lang="en-US" sz="3100" dirty="0"/>
              <a:t> of data including use of population and driver statistics</a:t>
            </a:r>
          </a:p>
          <a:p>
            <a:pPr lvl="1"/>
            <a:r>
              <a:rPr lang="en-US" sz="3100" dirty="0"/>
              <a:t>Review additional data sources for accident impact (e.g. speed cameras)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17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effort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507067"/>
            <a:ext cx="8543925" cy="4669896"/>
          </a:xfrm>
        </p:spPr>
        <p:txBody>
          <a:bodyPr>
            <a:normAutofit/>
          </a:bodyPr>
          <a:lstStyle/>
          <a:p>
            <a:r>
              <a:rPr lang="en-US" sz="3400" dirty="0"/>
              <a:t>Choosing a project: 30% (3-4 weeks)</a:t>
            </a:r>
          </a:p>
          <a:p>
            <a:r>
              <a:rPr lang="en-US" sz="3400" dirty="0"/>
              <a:t>Data analysis: 40% (4-5 weeks)</a:t>
            </a:r>
          </a:p>
          <a:p>
            <a:r>
              <a:rPr lang="en-US" sz="3400" dirty="0"/>
              <a:t>Dataset preparation: 20% (2-3 weeks)</a:t>
            </a:r>
          </a:p>
          <a:p>
            <a:r>
              <a:rPr lang="en-US" sz="3400" dirty="0"/>
              <a:t>Machine learning: 10% (1-2 weeks)</a:t>
            </a:r>
          </a:p>
          <a:p>
            <a:pPr marL="0" indent="0">
              <a:buNone/>
            </a:pPr>
            <a:endParaRPr lang="en-US" sz="3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Changed Project scope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038" y="1457324"/>
            <a:ext cx="87693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Aim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Determine if there are any key influencers on UK road accidents based on identifiable features from government provided, public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Provide data assessment and reporting to highlight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Determine if there any features that can be used to predict levels of accidents </a:t>
            </a:r>
            <a:r>
              <a:rPr lang="en-GB" sz="2400" dirty="0">
                <a:solidFill>
                  <a:srgbClr val="FF0000"/>
                </a:solidFill>
              </a:rPr>
              <a:t>across UK</a:t>
            </a:r>
            <a:endParaRPr lang="en-GB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r>
              <a:rPr lang="en-GB" sz="2400" b="1" dirty="0"/>
              <a:t>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Accident Severity</a:t>
            </a:r>
            <a:r>
              <a:rPr lang="en-GB" sz="2400" dirty="0"/>
              <a:t> statistics and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the severity level of an accident be ‘machine learnt’ with this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7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Conclusion</a:t>
            </a:r>
            <a:br>
              <a:rPr lang="en-US" dirty="0"/>
            </a:br>
            <a:r>
              <a:rPr lang="en-US" sz="2400" dirty="0"/>
              <a:t>Data Science GA_DAT3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036233"/>
            <a:ext cx="8543925" cy="4140730"/>
          </a:xfrm>
        </p:spPr>
        <p:txBody>
          <a:bodyPr>
            <a:normAutofit/>
          </a:bodyPr>
          <a:lstStyle/>
          <a:p>
            <a:r>
              <a:rPr lang="en-US" sz="3100" dirty="0"/>
              <a:t>Challenging, but a great learning experience!</a:t>
            </a:r>
          </a:p>
          <a:p>
            <a:r>
              <a:rPr lang="en-US" sz="3100" dirty="0"/>
              <a:t>Many thanks to all! </a:t>
            </a:r>
          </a:p>
          <a:p>
            <a:r>
              <a:rPr lang="en-US" sz="3100" dirty="0"/>
              <a:t>Let’s stay in touch!</a:t>
            </a:r>
          </a:p>
          <a:p>
            <a:endParaRPr lang="en-US" sz="3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4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2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 ideas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/>
              <a:t>Maybe if I had longer…</a:t>
            </a:r>
          </a:p>
          <a:p>
            <a:pPr marL="457200" lvl="1" indent="0">
              <a:buNone/>
            </a:pPr>
            <a:r>
              <a:rPr lang="en-GB" sz="1600" dirty="0"/>
              <a:t>additional result preparation and perhaps different approaches in hindsight:</a:t>
            </a:r>
          </a:p>
          <a:p>
            <a:pPr lvl="1"/>
            <a:r>
              <a:rPr lang="en-GB" sz="1200" dirty="0"/>
              <a:t>Leverage expansion of speed camera data: </a:t>
            </a:r>
            <a:r>
              <a:rPr lang="en-GB" sz="1200" dirty="0">
                <a:hlinkClick r:id="rId2"/>
              </a:rPr>
              <a:t>http://www.speedcams.eu/speedcameras</a:t>
            </a:r>
            <a:r>
              <a:rPr lang="en-GB" sz="1200" dirty="0"/>
              <a:t> (available for purchase)</a:t>
            </a:r>
          </a:p>
          <a:p>
            <a:pPr lvl="1"/>
            <a:r>
              <a:rPr lang="en-GB" sz="1200" dirty="0"/>
              <a:t>incorporation of Wikipedia details: </a:t>
            </a:r>
            <a:r>
              <a:rPr lang="en-GB" sz="1200" dirty="0">
                <a:hlinkClick r:id="rId3"/>
              </a:rPr>
              <a:t>https://en.wikipedia.org/wiki/M25_motorway</a:t>
            </a:r>
            <a:endParaRPr lang="en-GB" sz="1200" dirty="0"/>
          </a:p>
          <a:p>
            <a:pPr lvl="1"/>
            <a:r>
              <a:rPr lang="en-GB" sz="1200" dirty="0"/>
              <a:t>Use of </a:t>
            </a:r>
            <a:r>
              <a:rPr lang="en-GB" sz="1200" dirty="0" err="1"/>
              <a:t>googlemaps</a:t>
            </a:r>
            <a:r>
              <a:rPr lang="en-GB" sz="1200" dirty="0"/>
              <a:t>: </a:t>
            </a:r>
            <a:r>
              <a:rPr lang="en-GB" sz="1200" dirty="0">
                <a:hlinkClick r:id="rId4"/>
              </a:rPr>
              <a:t>https://developers.google.com/maps/</a:t>
            </a:r>
            <a:endParaRPr lang="en-GB" sz="1200" dirty="0"/>
          </a:p>
          <a:p>
            <a:pPr lvl="1"/>
            <a:r>
              <a:rPr lang="en-GB" sz="1200" dirty="0"/>
              <a:t>Use of UK OS data: </a:t>
            </a:r>
            <a:r>
              <a:rPr lang="en-GB" sz="1200" dirty="0">
                <a:hlinkClick r:id="rId5"/>
              </a:rPr>
              <a:t>https://www.ordnancesurvey.co.uk/opendatadownload/products.html#OPROAD</a:t>
            </a:r>
            <a:endParaRPr lang="en-GB" sz="1200" dirty="0"/>
          </a:p>
          <a:p>
            <a:pPr lvl="1"/>
            <a:r>
              <a:rPr lang="en-GB" sz="1200" dirty="0"/>
              <a:t>Provision of dashboard road specific data analysis Postcode regional analysis</a:t>
            </a:r>
          </a:p>
          <a:p>
            <a:pPr lvl="1"/>
            <a:r>
              <a:rPr lang="en-GB" sz="1200" dirty="0"/>
              <a:t>Assess other </a:t>
            </a:r>
            <a:r>
              <a:rPr lang="en-GB" sz="1200" dirty="0" err="1"/>
              <a:t>datasources</a:t>
            </a:r>
            <a:r>
              <a:rPr lang="en-GB" sz="1200" dirty="0"/>
              <a:t> for driver experience as a ‘feature’.</a:t>
            </a:r>
          </a:p>
          <a:p>
            <a:r>
              <a:rPr lang="en-GB" sz="2000" dirty="0"/>
              <a:t>Someone has beaten me to it…</a:t>
            </a:r>
          </a:p>
          <a:p>
            <a:pPr marL="457200" lvl="1" indent="0">
              <a:buNone/>
            </a:pPr>
            <a:r>
              <a:rPr lang="en-GB" sz="1600" dirty="0"/>
              <a:t>Inevitably with public data I have discovered other people's attempts to provide details on the accident data. I've avoided </a:t>
            </a:r>
            <a:r>
              <a:rPr lang="en-GB" sz="1600" dirty="0" err="1"/>
              <a:t>plagerism</a:t>
            </a:r>
            <a:r>
              <a:rPr lang="en-GB" sz="1600" dirty="0"/>
              <a:t> (honest!), but their ideas did trigger some thoughts:</a:t>
            </a:r>
          </a:p>
          <a:p>
            <a:pPr lvl="1"/>
            <a:r>
              <a:rPr lang="en-GB" sz="1200" dirty="0">
                <a:hlinkClick r:id="rId6"/>
              </a:rPr>
              <a:t>http://www.mapsdata.co.uk/portfolio-items/traffic-accidents-uk/</a:t>
            </a:r>
            <a:endParaRPr lang="en-GB" sz="1200" dirty="0"/>
          </a:p>
          <a:p>
            <a:pPr lvl="1"/>
            <a:r>
              <a:rPr lang="en-GB" sz="1200" dirty="0">
                <a:hlinkClick r:id="rId7"/>
              </a:rPr>
              <a:t>http://www.crashmap.co.uk/Search</a:t>
            </a:r>
            <a:endParaRPr lang="en-GB" sz="1200" dirty="0"/>
          </a:p>
          <a:p>
            <a:pPr lvl="1"/>
            <a:r>
              <a:rPr lang="en-GB" sz="1200" dirty="0">
                <a:hlinkClick r:id="rId8"/>
              </a:rPr>
              <a:t>http://stackoverflow.com/questions/28341869/retrieve-all-latitude-longitude-points-within-x-distance-given-an-area</a:t>
            </a:r>
            <a:endParaRPr lang="en-GB" sz="1200" dirty="0"/>
          </a:p>
          <a:p>
            <a:pPr lvl="1"/>
            <a:endParaRPr lang="en-GB" sz="1200" dirty="0"/>
          </a:p>
          <a:p>
            <a:r>
              <a:rPr lang="en-GB" sz="2000" dirty="0"/>
              <a:t>I wish I had thought of that…</a:t>
            </a:r>
          </a:p>
          <a:p>
            <a:pPr marL="457200" lvl="1" indent="0">
              <a:buNone/>
            </a:pPr>
            <a:r>
              <a:rPr lang="en-GB" sz="1200" dirty="0"/>
              <a:t>Perhaps a less macabre application of public data, a little closer to home and along similar lines, is a project to find common names of Singapore roads in a great series of blogs (wish I had thought of this):</a:t>
            </a:r>
          </a:p>
          <a:p>
            <a:pPr lvl="1"/>
            <a:r>
              <a:rPr lang="en-US" sz="1200" dirty="0">
                <a:hlinkClick r:id="rId9"/>
              </a:rPr>
              <a:t>http://michelleful.github.io/code-blog//2015/04/24/sgmap/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33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5261590" y="6076057"/>
            <a:ext cx="2143125" cy="173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25" dirty="0">
                <a:hlinkClick r:id="rId2"/>
              </a:rPr>
              <a:t>http://www.mapsdata.co.uk/portfolio-items/traffic-accidents-uk/</a:t>
            </a:r>
            <a:endParaRPr lang="en-US" sz="5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690690"/>
            <a:ext cx="3853565" cy="4598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4305300"/>
            <a:ext cx="1898650" cy="158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90" y="4305300"/>
            <a:ext cx="1898650" cy="15875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358545"/>
            <a:ext cx="5009683" cy="52080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3179" y="2193758"/>
            <a:ext cx="871036" cy="272716"/>
          </a:xfrm>
          <a:prstGeom prst="rect">
            <a:avLst/>
          </a:pr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180" y="1776664"/>
            <a:ext cx="1147762" cy="152400"/>
          </a:xfrm>
          <a:prstGeom prst="rect">
            <a:avLst/>
          </a:pr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6599" y="3035968"/>
            <a:ext cx="871036" cy="381000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6598" y="4122811"/>
            <a:ext cx="1922380" cy="252673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3179" y="3717757"/>
            <a:ext cx="1252032" cy="268705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6598" y="5079325"/>
            <a:ext cx="1922380" cy="407076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377950"/>
            <a:ext cx="4510601" cy="4413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027" y="1856874"/>
            <a:ext cx="1420478" cy="433137"/>
          </a:xfrm>
          <a:prstGeom prst="rect">
            <a:avLst/>
          </a:pr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027" y="2456195"/>
            <a:ext cx="1456572" cy="166689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1034" y="3957009"/>
            <a:ext cx="1544804" cy="627024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027" y="4728781"/>
            <a:ext cx="1544804" cy="152400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Casualty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43037"/>
            <a:ext cx="5486400" cy="39719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2800" y="1993232"/>
            <a:ext cx="1866232" cy="368969"/>
          </a:xfrm>
          <a:prstGeom prst="rect">
            <a:avLst/>
          </a:pr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2800" y="2695074"/>
            <a:ext cx="1866232" cy="55345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7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Data – Assessment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1" y="1795084"/>
            <a:ext cx="3231765" cy="21545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2524" y="2172212"/>
            <a:ext cx="1435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/>
            <a:r>
              <a:rPr lang="en-GB" sz="600" dirty="0">
                <a:solidFill>
                  <a:prstClr val="black"/>
                </a:solidFill>
              </a:rPr>
              <a:t>0 - Not at junction or within 20 metres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1- Roundabout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2 - Mini-roundabout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3 - T or staggered junction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5 - Slip road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6 - Crossroads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7 - More than 4 arms (not roundabout)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8 - Private drive or entrance</a:t>
            </a:r>
            <a:br>
              <a:rPr lang="en-GB" sz="600" dirty="0">
                <a:solidFill>
                  <a:prstClr val="black"/>
                </a:solidFill>
              </a:rPr>
            </a:br>
            <a:r>
              <a:rPr lang="en-GB" sz="600" dirty="0">
                <a:solidFill>
                  <a:prstClr val="black"/>
                </a:solidFill>
              </a:rPr>
              <a:t>9 - Other junction</a:t>
            </a:r>
            <a:endParaRPr lang="en-GB" sz="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4400351"/>
            <a:ext cx="3294148" cy="215451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65452" y="4877441"/>
            <a:ext cx="1287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GB" sz="800" dirty="0"/>
              <a:t>1 - Fine no high winds</a:t>
            </a:r>
            <a:br>
              <a:rPr lang="en-GB" sz="800" dirty="0"/>
            </a:br>
            <a:r>
              <a:rPr lang="en-GB" sz="800" dirty="0"/>
              <a:t>2 - Raining no high winds</a:t>
            </a:r>
            <a:br>
              <a:rPr lang="en-GB" sz="800" dirty="0"/>
            </a:br>
            <a:r>
              <a:rPr lang="en-GB" sz="800" dirty="0"/>
              <a:t>3 - Snowing no high winds</a:t>
            </a:r>
            <a:br>
              <a:rPr lang="en-GB" sz="800" dirty="0"/>
            </a:br>
            <a:r>
              <a:rPr lang="en-GB" sz="800" dirty="0"/>
              <a:t>4 - Fine + high winds</a:t>
            </a:r>
            <a:br>
              <a:rPr lang="en-GB" sz="800" dirty="0"/>
            </a:br>
            <a:r>
              <a:rPr lang="en-GB" sz="800" dirty="0"/>
              <a:t>5 - Raining + high winds</a:t>
            </a:r>
            <a:br>
              <a:rPr lang="en-GB" sz="800" dirty="0"/>
            </a:br>
            <a:r>
              <a:rPr lang="en-GB" sz="800" dirty="0"/>
              <a:t>6 - Snowing + high winds</a:t>
            </a:r>
            <a:br>
              <a:rPr lang="en-GB" sz="800" dirty="0"/>
            </a:br>
            <a:r>
              <a:rPr lang="en-GB" sz="800" dirty="0"/>
              <a:t>7 - Fog or mist</a:t>
            </a:r>
            <a:br>
              <a:rPr lang="en-GB" sz="800" dirty="0"/>
            </a:br>
            <a:r>
              <a:rPr lang="en-GB" sz="800" dirty="0"/>
              <a:t>8 - Other</a:t>
            </a:r>
            <a:br>
              <a:rPr lang="en-GB" sz="800" dirty="0"/>
            </a:br>
            <a:r>
              <a:rPr lang="en-GB" sz="800" dirty="0"/>
              <a:t>9 - Unknown</a:t>
            </a:r>
            <a:endParaRPr lang="en-GB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11" y="1795084"/>
            <a:ext cx="3087128" cy="21545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76813" y="2095268"/>
            <a:ext cx="13652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800" dirty="0"/>
              <a:t>1 - Dry</a:t>
            </a:r>
            <a:br>
              <a:rPr lang="en-GB" sz="800" dirty="0"/>
            </a:br>
            <a:r>
              <a:rPr lang="en-GB" sz="800" dirty="0"/>
              <a:t>2 - Wet or damp</a:t>
            </a:r>
            <a:br>
              <a:rPr lang="en-GB" sz="800" dirty="0"/>
            </a:br>
            <a:r>
              <a:rPr lang="en-GB" sz="800" dirty="0"/>
              <a:t>3 - Snow</a:t>
            </a:r>
            <a:br>
              <a:rPr lang="en-GB" sz="800" dirty="0"/>
            </a:br>
            <a:r>
              <a:rPr lang="en-GB" sz="800" dirty="0"/>
              <a:t>4 - Frost or ice</a:t>
            </a:r>
            <a:br>
              <a:rPr lang="en-GB" sz="800" dirty="0"/>
            </a:br>
            <a:r>
              <a:rPr lang="en-GB" sz="800" dirty="0"/>
              <a:t>5 - Flood over 3 cm. deep</a:t>
            </a:r>
            <a:br>
              <a:rPr lang="en-GB" sz="800" dirty="0"/>
            </a:br>
            <a:r>
              <a:rPr lang="en-GB" sz="800" dirty="0"/>
              <a:t>6 - Oil or diesel</a:t>
            </a:r>
            <a:br>
              <a:rPr lang="en-GB" sz="800" dirty="0"/>
            </a:br>
            <a:r>
              <a:rPr lang="en-GB" sz="800" dirty="0"/>
              <a:t>7 - Mud</a:t>
            </a:r>
            <a:br>
              <a:rPr lang="en-GB" sz="800" dirty="0"/>
            </a:br>
            <a:endParaRPr lang="en-GB" sz="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3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Accidents – other fields (M-ways)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93401" y="1755774"/>
          <a:ext cx="8331562" cy="4168426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478351">
                  <a:extLst>
                    <a:ext uri="{9D8B030D-6E8A-4147-A177-3AD203B41FA5}">
                      <a16:colId xmlns:a16="http://schemas.microsoft.com/office/drawing/2014/main" val="1453369225"/>
                    </a:ext>
                  </a:extLst>
                </a:gridCol>
                <a:gridCol w="2122489">
                  <a:extLst>
                    <a:ext uri="{9D8B030D-6E8A-4147-A177-3AD203B41FA5}">
                      <a16:colId xmlns:a16="http://schemas.microsoft.com/office/drawing/2014/main" val="835292677"/>
                    </a:ext>
                  </a:extLst>
                </a:gridCol>
                <a:gridCol w="1024286">
                  <a:extLst>
                    <a:ext uri="{9D8B030D-6E8A-4147-A177-3AD203B41FA5}">
                      <a16:colId xmlns:a16="http://schemas.microsoft.com/office/drawing/2014/main" val="2230886897"/>
                    </a:ext>
                  </a:extLst>
                </a:gridCol>
                <a:gridCol w="2988380">
                  <a:extLst>
                    <a:ext uri="{9D8B030D-6E8A-4147-A177-3AD203B41FA5}">
                      <a16:colId xmlns:a16="http://schemas.microsoft.com/office/drawing/2014/main" val="2961580438"/>
                    </a:ext>
                  </a:extLst>
                </a:gridCol>
                <a:gridCol w="718056">
                  <a:extLst>
                    <a:ext uri="{9D8B030D-6E8A-4147-A177-3AD203B41FA5}">
                      <a16:colId xmlns:a16="http://schemas.microsoft.com/office/drawing/2014/main" val="4087318176"/>
                    </a:ext>
                  </a:extLst>
                </a:gridCol>
              </a:tblGrid>
              <a:tr h="30926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Data description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Range of codes/ Entity code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Example_Data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Comments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Field classifier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 anchor="b"/>
                </a:tc>
                <a:extLst>
                  <a:ext uri="{0D108BD9-81ED-4DB2-BD59-A6C34878D82A}">
                    <a16:rowId xmlns:a16="http://schemas.microsoft.com/office/drawing/2014/main" val="203012280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Police Force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See worksheet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Need to get JSON file for 'Police Force' areas (TBD)</a:t>
                      </a:r>
                      <a:endParaRPr lang="en-GB" sz="9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Cluster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3651754808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Local Authority (District)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See worksheet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Need to get JSON file for 'Police Force' areas (TBD)</a:t>
                      </a:r>
                      <a:endParaRPr lang="en-GB" sz="9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Cluster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855022981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Local Authority (Highway)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ONS code - See worksheet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E09000020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Need to get JSON file for 'Police Force' areas (TBD)</a:t>
                      </a:r>
                      <a:endParaRPr lang="en-GB" sz="9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Cluster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3908980258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Urban or Rural Area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1 - Urban</a:t>
                      </a:r>
                      <a:br>
                        <a:rPr lang="en-GB" sz="900" u="none" strike="noStrike">
                          <a:effectLst/>
                        </a:rPr>
                      </a:br>
                      <a:r>
                        <a:rPr lang="en-GB" sz="900" u="none" strike="noStrike">
                          <a:effectLst/>
                        </a:rPr>
                        <a:t>2 - Rural</a:t>
                      </a:r>
                      <a:br>
                        <a:rPr lang="en-GB" sz="900" u="none" strike="noStrike">
                          <a:effectLst/>
                        </a:rPr>
                      </a:br>
                      <a:r>
                        <a:rPr lang="en-GB" sz="900" u="none" strike="noStrike">
                          <a:effectLst/>
                        </a:rPr>
                        <a:t>3 - Unallocated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Might help with heat map</a:t>
                      </a:r>
                      <a:endParaRPr lang="en-GB" sz="9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Cluster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1078936781"/>
                  </a:ext>
                </a:extLst>
              </a:tr>
              <a:tr h="322478"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Lower Super </a:t>
                      </a:r>
                      <a:r>
                        <a:rPr lang="en-GB" sz="900" u="none" strike="noStrike" dirty="0" err="1">
                          <a:effectLst/>
                        </a:rPr>
                        <a:t>Ouput</a:t>
                      </a:r>
                      <a:r>
                        <a:rPr lang="en-GB" sz="900" u="none" strike="noStrike" dirty="0">
                          <a:effectLst/>
                        </a:rPr>
                        <a:t> Area of </a:t>
                      </a:r>
                      <a:r>
                        <a:rPr lang="en-GB" sz="900" u="none" strike="noStrike" dirty="0" err="1">
                          <a:effectLst/>
                        </a:rPr>
                        <a:t>Accident_Location</a:t>
                      </a:r>
                      <a:r>
                        <a:rPr lang="en-GB" sz="900" u="none" strike="noStrike" dirty="0">
                          <a:effectLst/>
                        </a:rPr>
                        <a:t> 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(England &amp; Wales only)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E01002825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Need to get JSON file for 'Police Force' areas (TBD)</a:t>
                      </a:r>
                      <a:endParaRPr lang="en-GB" sz="9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Cluster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3424260895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Longitude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(Null if not known)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-0.198465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pair with Longitude to make point location tuple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geoPoint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581049785"/>
                  </a:ext>
                </a:extLst>
              </a:tr>
              <a:tr h="133220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Latitude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(Null if not known)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51.505538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pair with Latitude  to make point location tuple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geoPoint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783795013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Accident 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YYYYmmLLnnnnn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201501BS70001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Key field to link with Vehicles and Casualties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992727622"/>
                  </a:ext>
                </a:extLst>
              </a:tr>
              <a:tr h="46204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Accident Severity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1-Fatal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2-Serious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3-Slight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928343865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Number of Vehicles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2786869086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Number of Casualties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Label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87" marR="5287" marT="5287" marB="38063"/>
                </a:tc>
                <a:extLst>
                  <a:ext uri="{0D108BD9-81ED-4DB2-BD59-A6C34878D82A}">
                    <a16:rowId xmlns:a16="http://schemas.microsoft.com/office/drawing/2014/main" val="1845689459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97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Data -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99" y="1554446"/>
            <a:ext cx="2940841" cy="20054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15932" y="1748150"/>
            <a:ext cx="2127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/>
              <a:t>1 - Reversing</a:t>
            </a:r>
            <a:br>
              <a:rPr lang="en-GB" sz="600" dirty="0"/>
            </a:br>
            <a:r>
              <a:rPr lang="en-GB" sz="600" dirty="0"/>
              <a:t>2 - Parked</a:t>
            </a:r>
            <a:br>
              <a:rPr lang="en-GB" sz="600" dirty="0"/>
            </a:br>
            <a:r>
              <a:rPr lang="en-GB" sz="600" dirty="0"/>
              <a:t>3 - Waiting to go - held up</a:t>
            </a:r>
            <a:br>
              <a:rPr lang="en-GB" sz="600" dirty="0"/>
            </a:br>
            <a:r>
              <a:rPr lang="en-GB" sz="600" dirty="0"/>
              <a:t>4 - Slowing or stopping</a:t>
            </a:r>
            <a:br>
              <a:rPr lang="en-GB" sz="600" dirty="0"/>
            </a:br>
            <a:r>
              <a:rPr lang="en-GB" sz="600" dirty="0"/>
              <a:t>5 - Moving off</a:t>
            </a:r>
            <a:br>
              <a:rPr lang="en-GB" sz="600" dirty="0"/>
            </a:br>
            <a:r>
              <a:rPr lang="en-GB" sz="600" dirty="0"/>
              <a:t>6 - U-turn</a:t>
            </a:r>
            <a:br>
              <a:rPr lang="en-GB" sz="600" dirty="0"/>
            </a:br>
            <a:r>
              <a:rPr lang="en-GB" sz="600" dirty="0"/>
              <a:t>7 - Turning left</a:t>
            </a:r>
            <a:br>
              <a:rPr lang="en-GB" sz="600" dirty="0"/>
            </a:br>
            <a:r>
              <a:rPr lang="en-GB" sz="600" dirty="0"/>
              <a:t>8 - Waiting to turn left</a:t>
            </a:r>
            <a:br>
              <a:rPr lang="en-GB" sz="600" dirty="0"/>
            </a:br>
            <a:r>
              <a:rPr lang="en-GB" sz="600" dirty="0"/>
              <a:t>9 - Turning right</a:t>
            </a:r>
            <a:br>
              <a:rPr lang="en-GB" sz="600" dirty="0"/>
            </a:br>
            <a:r>
              <a:rPr lang="en-GB" sz="600" dirty="0"/>
              <a:t>10 - Waiting to turn right</a:t>
            </a:r>
            <a:br>
              <a:rPr lang="en-GB" sz="600" dirty="0"/>
            </a:br>
            <a:r>
              <a:rPr lang="en-GB" sz="600" dirty="0"/>
              <a:t>11 - Changing lane to left</a:t>
            </a:r>
            <a:br>
              <a:rPr lang="en-GB" sz="600" dirty="0"/>
            </a:br>
            <a:r>
              <a:rPr lang="en-GB" sz="600" dirty="0"/>
              <a:t>12 - Changing lane to right</a:t>
            </a:r>
            <a:br>
              <a:rPr lang="en-GB" sz="600" dirty="0"/>
            </a:br>
            <a:r>
              <a:rPr lang="en-GB" sz="600" dirty="0"/>
              <a:t>13 - Overtaking moving vehicle - offside</a:t>
            </a:r>
            <a:br>
              <a:rPr lang="en-GB" sz="600" dirty="0"/>
            </a:br>
            <a:r>
              <a:rPr lang="en-GB" sz="600" dirty="0"/>
              <a:t>14 - Overtaking static vehicle - offside</a:t>
            </a:r>
            <a:br>
              <a:rPr lang="en-GB" sz="600" dirty="0"/>
            </a:br>
            <a:r>
              <a:rPr lang="en-GB" sz="600" dirty="0"/>
              <a:t>15 - Overtaking - nearside</a:t>
            </a:r>
            <a:br>
              <a:rPr lang="en-GB" sz="600" dirty="0"/>
            </a:br>
            <a:r>
              <a:rPr lang="en-GB" sz="600" dirty="0"/>
              <a:t>16 - Going ahead left-hand bend</a:t>
            </a:r>
            <a:br>
              <a:rPr lang="en-GB" sz="600" dirty="0"/>
            </a:br>
            <a:r>
              <a:rPr lang="en-GB" sz="600" dirty="0"/>
              <a:t>17 - Going ahead right-hand bend</a:t>
            </a:r>
            <a:br>
              <a:rPr lang="en-GB" sz="600" dirty="0"/>
            </a:br>
            <a:r>
              <a:rPr lang="en-GB" sz="600" dirty="0"/>
              <a:t>18 - Going ahead other</a:t>
            </a:r>
            <a:endParaRPr lang="en-US" sz="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1554446"/>
            <a:ext cx="2906511" cy="19516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51850" y="1814316"/>
            <a:ext cx="1009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/>
            <a:r>
              <a:rPr lang="en-GB" sz="900" dirty="0">
                <a:solidFill>
                  <a:prstClr val="black"/>
                </a:solidFill>
              </a:rPr>
              <a:t>1 - Male</a:t>
            </a:r>
            <a:br>
              <a:rPr lang="en-GB" sz="900" dirty="0">
                <a:solidFill>
                  <a:prstClr val="black"/>
                </a:solidFill>
              </a:rPr>
            </a:br>
            <a:r>
              <a:rPr lang="en-GB" sz="900" dirty="0">
                <a:solidFill>
                  <a:prstClr val="black"/>
                </a:solidFill>
              </a:rPr>
              <a:t>2 - Female</a:t>
            </a:r>
            <a:br>
              <a:rPr lang="en-GB" sz="900" dirty="0">
                <a:solidFill>
                  <a:prstClr val="black"/>
                </a:solidFill>
              </a:rPr>
            </a:br>
            <a:r>
              <a:rPr lang="en-GB" sz="900" dirty="0">
                <a:solidFill>
                  <a:prstClr val="black"/>
                </a:solidFill>
              </a:rPr>
              <a:t>3 - Not known</a:t>
            </a:r>
            <a:br>
              <a:rPr lang="en-GB" sz="900" dirty="0">
                <a:solidFill>
                  <a:prstClr val="black"/>
                </a:solidFill>
              </a:rPr>
            </a:br>
            <a:r>
              <a:rPr lang="en-GB" sz="900" dirty="0">
                <a:solidFill>
                  <a:prstClr val="black"/>
                </a:solidFill>
              </a:rPr>
              <a:t>-1 - </a:t>
            </a:r>
            <a:r>
              <a:rPr lang="en-GB" sz="900" dirty="0" err="1">
                <a:solidFill>
                  <a:prstClr val="black"/>
                </a:solidFill>
              </a:rPr>
              <a:t>NaN</a:t>
            </a:r>
            <a:endParaRPr lang="en-GB" sz="9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3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278" y="65407"/>
            <a:ext cx="8543925" cy="1325563"/>
          </a:xfrm>
        </p:spPr>
        <p:txBody>
          <a:bodyPr/>
          <a:lstStyle/>
          <a:p>
            <a:r>
              <a:rPr lang="en-US" dirty="0"/>
              <a:t>Vehicle other fields (M-ways)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6278" y="1157774"/>
          <a:ext cx="8543925" cy="270253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42237">
                  <a:extLst>
                    <a:ext uri="{9D8B030D-6E8A-4147-A177-3AD203B41FA5}">
                      <a16:colId xmlns:a16="http://schemas.microsoft.com/office/drawing/2014/main" val="1870409377"/>
                    </a:ext>
                  </a:extLst>
                </a:gridCol>
                <a:gridCol w="2178915">
                  <a:extLst>
                    <a:ext uri="{9D8B030D-6E8A-4147-A177-3AD203B41FA5}">
                      <a16:colId xmlns:a16="http://schemas.microsoft.com/office/drawing/2014/main" val="65388733"/>
                    </a:ext>
                  </a:extLst>
                </a:gridCol>
                <a:gridCol w="826486">
                  <a:extLst>
                    <a:ext uri="{9D8B030D-6E8A-4147-A177-3AD203B41FA5}">
                      <a16:colId xmlns:a16="http://schemas.microsoft.com/office/drawing/2014/main" val="3326073073"/>
                    </a:ext>
                  </a:extLst>
                </a:gridCol>
                <a:gridCol w="2683393">
                  <a:extLst>
                    <a:ext uri="{9D8B030D-6E8A-4147-A177-3AD203B41FA5}">
                      <a16:colId xmlns:a16="http://schemas.microsoft.com/office/drawing/2014/main" val="1714140605"/>
                    </a:ext>
                  </a:extLst>
                </a:gridCol>
                <a:gridCol w="1212894">
                  <a:extLst>
                    <a:ext uri="{9D8B030D-6E8A-4147-A177-3AD203B41FA5}">
                      <a16:colId xmlns:a16="http://schemas.microsoft.com/office/drawing/2014/main" val="787961199"/>
                    </a:ext>
                  </a:extLst>
                </a:gridCol>
              </a:tblGrid>
              <a:tr h="31356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Data description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Range of codes/ Entity code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Example_Data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Comments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 anchor="b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Field classifier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 anchor="b"/>
                </a:tc>
                <a:extLst>
                  <a:ext uri="{0D108BD9-81ED-4DB2-BD59-A6C34878D82A}">
                    <a16:rowId xmlns:a16="http://schemas.microsoft.com/office/drawing/2014/main" val="158969184"/>
                  </a:ext>
                </a:extLst>
              </a:tr>
              <a:tr h="18545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Accident 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201501BS70001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Accindent Index Key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extLst>
                  <a:ext uri="{0D108BD9-81ED-4DB2-BD59-A6C34878D82A}">
                    <a16:rowId xmlns:a16="http://schemas.microsoft.com/office/drawing/2014/main" val="722727688"/>
                  </a:ext>
                </a:extLst>
              </a:tr>
              <a:tr h="18545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Vehicle Reference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Vehicle Index Key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extLst>
                  <a:ext uri="{0D108BD9-81ED-4DB2-BD59-A6C34878D82A}">
                    <a16:rowId xmlns:a16="http://schemas.microsoft.com/office/drawing/2014/main" val="4103064030"/>
                  </a:ext>
                </a:extLst>
              </a:tr>
              <a:tr h="201806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Junction Location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>
                    <a:solidFill>
                      <a:srgbClr val="0019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0 - Not at or within 20 metres of junction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1 - Approaching junction or waiting/parked at junction approach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2 - Cleared junction or waiting/parked at junction exit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3 - Leaving roundabout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4 - Entering roundabout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5 - Leaving main road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6 - Entering main road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7 - Entering from slip road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8 - Mid Junction - on roundabout or on main road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-1 - </a:t>
                      </a:r>
                      <a:r>
                        <a:rPr lang="en-GB" sz="900" u="none" strike="noStrike" dirty="0" err="1">
                          <a:effectLst/>
                        </a:rPr>
                        <a:t>NaN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 err="1">
                          <a:effectLst/>
                        </a:rPr>
                        <a:t>geoPoint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0" marR="5360" marT="5360" marB="38592"/>
                </a:tc>
                <a:extLst>
                  <a:ext uri="{0D108BD9-81ED-4DB2-BD59-A6C34878D82A}">
                    <a16:rowId xmlns:a16="http://schemas.microsoft.com/office/drawing/2014/main" val="4272610641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Casualties – Field choice (M-Way)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9885" y="1690690"/>
          <a:ext cx="7095931" cy="4351337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945659">
                  <a:extLst>
                    <a:ext uri="{9D8B030D-6E8A-4147-A177-3AD203B41FA5}">
                      <a16:colId xmlns:a16="http://schemas.microsoft.com/office/drawing/2014/main" val="759718689"/>
                    </a:ext>
                  </a:extLst>
                </a:gridCol>
                <a:gridCol w="1602307">
                  <a:extLst>
                    <a:ext uri="{9D8B030D-6E8A-4147-A177-3AD203B41FA5}">
                      <a16:colId xmlns:a16="http://schemas.microsoft.com/office/drawing/2014/main" val="1436672780"/>
                    </a:ext>
                  </a:extLst>
                </a:gridCol>
                <a:gridCol w="801153">
                  <a:extLst>
                    <a:ext uri="{9D8B030D-6E8A-4147-A177-3AD203B41FA5}">
                      <a16:colId xmlns:a16="http://schemas.microsoft.com/office/drawing/2014/main" val="1073755743"/>
                    </a:ext>
                  </a:extLst>
                </a:gridCol>
                <a:gridCol w="1571093">
                  <a:extLst>
                    <a:ext uri="{9D8B030D-6E8A-4147-A177-3AD203B41FA5}">
                      <a16:colId xmlns:a16="http://schemas.microsoft.com/office/drawing/2014/main" val="2843970693"/>
                    </a:ext>
                  </a:extLst>
                </a:gridCol>
                <a:gridCol w="1175719">
                  <a:extLst>
                    <a:ext uri="{9D8B030D-6E8A-4147-A177-3AD203B41FA5}">
                      <a16:colId xmlns:a16="http://schemas.microsoft.com/office/drawing/2014/main" val="1886503313"/>
                    </a:ext>
                  </a:extLst>
                </a:gridCol>
              </a:tblGrid>
              <a:tr h="30478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Data description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 anchor="b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Range of codes/ Entity code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 anchor="b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Example_Data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 anchor="b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Comments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 anchor="b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Field classifier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 anchor="b"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7939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Accident Index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 to Accident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201501BS70001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84834980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Vehicle Reference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 err="1">
                          <a:effectLst/>
                        </a:rPr>
                        <a:t>SubIndex</a:t>
                      </a:r>
                      <a:r>
                        <a:rPr lang="en-US" sz="900" u="none" strike="noStrike" dirty="0">
                          <a:effectLst/>
                        </a:rPr>
                        <a:t> to Vehicle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1331902413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Casualty Reference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Index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2452798400"/>
                  </a:ext>
                </a:extLst>
              </a:tr>
              <a:tr h="45534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Casualty Class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1 - Driver or rider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2 - Passenger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3 - Pedestrian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Label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970444804"/>
                  </a:ext>
                </a:extLst>
              </a:tr>
              <a:tr h="60174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Sex of Casualty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>
                          <a:effectLst/>
                        </a:rPr>
                        <a:t>1 - Male</a:t>
                      </a:r>
                      <a:br>
                        <a:rPr lang="en-GB" sz="900" u="none" strike="noStrike">
                          <a:effectLst/>
                        </a:rPr>
                      </a:br>
                      <a:r>
                        <a:rPr lang="en-GB" sz="900" u="none" strike="noStrike">
                          <a:effectLst/>
                        </a:rPr>
                        <a:t>2 - Female</a:t>
                      </a:r>
                      <a:br>
                        <a:rPr lang="en-GB" sz="900" u="none" strike="noStrike">
                          <a:effectLst/>
                        </a:rPr>
                      </a:br>
                      <a:r>
                        <a:rPr lang="en-GB" sz="900" u="none" strike="noStrike">
                          <a:effectLst/>
                        </a:rPr>
                        <a:t>3 - Not known</a:t>
                      </a:r>
                      <a:br>
                        <a:rPr lang="en-GB" sz="900" u="none" strike="noStrike">
                          <a:effectLst/>
                        </a:rPr>
                      </a:br>
                      <a:r>
                        <a:rPr lang="en-GB" sz="900" u="none" strike="noStrike">
                          <a:effectLst/>
                        </a:rPr>
                        <a:t>-1 - NaN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Feature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2404042089"/>
                  </a:ext>
                </a:extLst>
              </a:tr>
              <a:tr h="18026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Age of Casualty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>
                          <a:effectLst/>
                        </a:rPr>
                        <a:t>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Feature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847630035"/>
                  </a:ext>
                </a:extLst>
              </a:tr>
              <a:tr h="181305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Age Band of Casualty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n-NO" sz="900" u="none" strike="noStrike">
                          <a:effectLst/>
                        </a:rPr>
                        <a:t>1 - 0 - 5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2 - 6 - 10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3 - 11 - 15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4 - 16 - 20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5 - 21 - 25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6 - 26 - 35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7 - 36 - 45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8 - 46 - 55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9 - 56 - 65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10 - 66 - 75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11 - Over 75</a:t>
                      </a:r>
                      <a:br>
                        <a:rPr lang="nn-NO" sz="900" u="none" strike="noStrike">
                          <a:effectLst/>
                        </a:rPr>
                      </a:br>
                      <a:r>
                        <a:rPr lang="nn-NO" sz="900" u="none" strike="noStrike">
                          <a:effectLst/>
                        </a:rPr>
                        <a:t>-1 - NaN</a:t>
                      </a:r>
                      <a:endParaRPr lang="nn-N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Feature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3218943362"/>
                  </a:ext>
                </a:extLst>
              </a:tr>
              <a:tr h="45534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Casualty Severity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u="none" strike="noStrike" dirty="0">
                          <a:effectLst/>
                        </a:rPr>
                        <a:t>1 - Fatal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2 - Serious</a:t>
                      </a:r>
                      <a:br>
                        <a:rPr lang="en-GB" sz="900" u="none" strike="noStrike" dirty="0">
                          <a:effectLst/>
                        </a:rPr>
                      </a:br>
                      <a:r>
                        <a:rPr lang="en-GB" sz="900" u="none" strike="noStrike" dirty="0">
                          <a:effectLst/>
                        </a:rPr>
                        <a:t>3 - Slight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Label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10" marR="5210" marT="5210" marB="37512"/>
                </a:tc>
                <a:extLst>
                  <a:ext uri="{0D108BD9-81ED-4DB2-BD59-A6C34878D82A}">
                    <a16:rowId xmlns:a16="http://schemas.microsoft.com/office/drawing/2014/main" val="1589498237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1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7195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Gov.uk data</a:t>
            </a:r>
          </a:p>
          <a:p>
            <a:r>
              <a:rPr lang="en-US" sz="1800" dirty="0"/>
              <a:t>Accidents (140k records)</a:t>
            </a:r>
          </a:p>
          <a:p>
            <a:r>
              <a:rPr lang="en-US" sz="1800" dirty="0"/>
              <a:t>Vehicles (258k records)</a:t>
            </a:r>
          </a:p>
          <a:p>
            <a:r>
              <a:rPr lang="en-US" sz="1800" dirty="0"/>
              <a:t>Casualties (186k records)</a:t>
            </a:r>
          </a:p>
          <a:p>
            <a:pPr marL="0" indent="0">
              <a:buNone/>
            </a:pPr>
            <a:r>
              <a:rPr lang="en-US" sz="1800" b="1" dirty="0"/>
              <a:t>Speedcams.eu data</a:t>
            </a:r>
          </a:p>
          <a:p>
            <a:r>
              <a:rPr lang="en-US" sz="1800" dirty="0"/>
              <a:t>UK Speed Cameras (4k records)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Map data</a:t>
            </a:r>
          </a:p>
          <a:p>
            <a:r>
              <a:rPr lang="en-US" sz="1800" dirty="0"/>
              <a:t>UK postcode shape file (2MB)</a:t>
            </a:r>
          </a:p>
          <a:p>
            <a:r>
              <a:rPr lang="en-US" sz="1800" dirty="0"/>
              <a:t>London roads GEOJSON file (386 MB)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038" y="3642092"/>
            <a:ext cx="431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linkClick r:id="rId2" action="ppaction://hlinkfile"/>
            </a:endParaRPr>
          </a:p>
          <a:p>
            <a:r>
              <a:rPr lang="en-US" dirty="0">
                <a:hlinkClick r:id="rId2" action="ppaction://hlinkfile"/>
              </a:rPr>
              <a:t>Data Specifications</a:t>
            </a:r>
            <a:endParaRPr lang="en-US" dirty="0"/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017129658"/>
              </p:ext>
            </p:extLst>
          </p:nvPr>
        </p:nvGraphicFramePr>
        <p:xfrm>
          <a:off x="4333106" y="1690690"/>
          <a:ext cx="5405922" cy="3214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7449108" y="2337652"/>
            <a:ext cx="661430" cy="30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10849" y="2226003"/>
            <a:ext cx="6355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(</a:t>
            </a:r>
            <a:r>
              <a:rPr lang="en-US" sz="900" dirty="0" err="1"/>
              <a:t>lat</a:t>
            </a:r>
            <a:r>
              <a:rPr lang="en-US" sz="900" dirty="0"/>
              <a:t>, </a:t>
            </a:r>
            <a:r>
              <a:rPr lang="en-US" sz="900" dirty="0" err="1"/>
              <a:t>lon</a:t>
            </a:r>
            <a:r>
              <a:rPr lang="en-US" sz="900" dirty="0"/>
              <a:t>)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6</a:t>
            </a:fld>
            <a:endParaRPr lang="en-US"/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7410849" y="3297886"/>
            <a:ext cx="688669" cy="323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6467" y="3182470"/>
            <a:ext cx="6355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(</a:t>
            </a:r>
            <a:r>
              <a:rPr lang="en-US" sz="900" dirty="0" err="1"/>
              <a:t>lat</a:t>
            </a:r>
            <a:r>
              <a:rPr lang="en-US" sz="900" dirty="0"/>
              <a:t>, </a:t>
            </a:r>
            <a:r>
              <a:rPr lang="en-US" sz="900" dirty="0" err="1"/>
              <a:t>lon</a:t>
            </a:r>
            <a:r>
              <a:rPr lang="en-US" sz="9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6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Datasets provided by the UK government on road safety will be used. This includes those with raw data, collections or statistical tables.</a:t>
            </a:r>
          </a:p>
          <a:p>
            <a:r>
              <a:rPr lang="en-GB" sz="2000" dirty="0"/>
              <a:t>The following datasets were pre-processed into a </a:t>
            </a:r>
            <a:r>
              <a:rPr lang="en-GB" sz="2000" dirty="0" err="1"/>
              <a:t>dataFrame</a:t>
            </a:r>
            <a:r>
              <a:rPr lang="en-GB" sz="2000" dirty="0"/>
              <a:t> (or two) for analysis and reporting purposes: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https://data.gov.uk/dataset/road-accidents-safety-data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Postcodes, Traffic cameras</a:t>
            </a:r>
          </a:p>
          <a:p>
            <a:pPr marL="0" indent="0">
              <a:buNone/>
            </a:pPr>
            <a:r>
              <a:rPr lang="en-GB" sz="1400" dirty="0"/>
              <a:t>M25 JSON file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>
                <a:hlinkClick r:id="rId3"/>
              </a:rPr>
              <a:t>https://www.gov.uk/government/collections/driving-test-operational-statistics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https://www.gov.uk/government/collections/road-accidents-and-safety-statistics</a:t>
            </a:r>
            <a:br>
              <a:rPr lang="en-GB" sz="1400" dirty="0"/>
            </a:br>
            <a:r>
              <a:rPr lang="en-GB" sz="1400" dirty="0">
                <a:hlinkClick r:id="rId5"/>
              </a:rPr>
              <a:t>https://www.gov.uk/government/statistical-data-sets/road-accidents-and-safety-statistical-tables-index</a:t>
            </a:r>
            <a:br>
              <a:rPr lang="en-GB" sz="1400" dirty="0"/>
            </a:br>
            <a:r>
              <a:rPr lang="en-GB" sz="1400" dirty="0">
                <a:hlinkClick r:id="rId6"/>
              </a:rPr>
              <a:t>https://www.gov.uk/government/policies/road-safety</a:t>
            </a:r>
            <a:r>
              <a:rPr lang="en-GB" sz="1400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0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7904" y="6094742"/>
            <a:ext cx="58653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From ‘Data Exploration with Python’ a </a:t>
            </a:r>
            <a:r>
              <a:rPr lang="en-US" sz="1050" dirty="0">
                <a:hlinkClick r:id="rId2"/>
              </a:rPr>
              <a:t>District </a:t>
            </a:r>
            <a:r>
              <a:rPr lang="en-US" sz="1050" dirty="0" err="1">
                <a:hlinkClick r:id="rId2"/>
              </a:rPr>
              <a:t>Datalabs</a:t>
            </a:r>
            <a:r>
              <a:rPr lang="en-US" sz="1050" dirty="0"/>
              <a:t> blog by </a:t>
            </a:r>
            <a:r>
              <a:rPr lang="en-US" sz="1050" dirty="0">
                <a:hlinkClick r:id="rId3"/>
              </a:rPr>
              <a:t>Tony Ojeda</a:t>
            </a:r>
            <a:r>
              <a:rPr lang="en-US" sz="1050" dirty="0"/>
              <a:t>. Article published by </a:t>
            </a:r>
            <a:r>
              <a:rPr lang="en-US" sz="1050" dirty="0">
                <a:hlinkClick r:id="rId4"/>
              </a:rPr>
              <a:t>Elixir</a:t>
            </a:r>
            <a:r>
              <a:rPr lang="en-US" sz="105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91" y="1939412"/>
            <a:ext cx="7440745" cy="411915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7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Road Traffic Accidents (RTA)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C6B8-65C1-42E5-9D98-6F42787627A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9" y="1541664"/>
            <a:ext cx="6039789" cy="40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9701</TotalTime>
  <Words>2708</Words>
  <Application>Microsoft Office PowerPoint</Application>
  <PresentationFormat>A4 Paper (210x297 mm)</PresentationFormat>
  <Paragraphs>605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Office Theme</vt:lpstr>
      <vt:lpstr>Road Traffic Accidents (RTA)</vt:lpstr>
      <vt:lpstr>Presentation coverage</vt:lpstr>
      <vt:lpstr>Original Project scope</vt:lpstr>
      <vt:lpstr>Changed Project scope</vt:lpstr>
      <vt:lpstr>Approach</vt:lpstr>
      <vt:lpstr>Data Sources</vt:lpstr>
      <vt:lpstr>Data source information</vt:lpstr>
      <vt:lpstr>Data Analysis</vt:lpstr>
      <vt:lpstr>Machine Learning</vt:lpstr>
      <vt:lpstr>Data processing – ‘hacking’</vt:lpstr>
      <vt:lpstr>Data processing - dataflow</vt:lpstr>
      <vt:lpstr>Data Assessment review</vt:lpstr>
      <vt:lpstr>Accident Data - Assessment</vt:lpstr>
      <vt:lpstr>Vehicle Data - assessment</vt:lpstr>
      <vt:lpstr>Casualty Data - Assessment</vt:lpstr>
      <vt:lpstr>Postcode enrichment</vt:lpstr>
      <vt:lpstr>Data review – maps </vt:lpstr>
      <vt:lpstr>Roads</vt:lpstr>
      <vt:lpstr>Road selection and visualisation</vt:lpstr>
      <vt:lpstr>Data review – Fast roads</vt:lpstr>
      <vt:lpstr>Data review – town clustering</vt:lpstr>
      <vt:lpstr>Data review – town clustering London within M25 ring road</vt:lpstr>
      <vt:lpstr>Data review – town clustering London within North/South Circular ring road</vt:lpstr>
      <vt:lpstr>Motorway assessment (2015)</vt:lpstr>
      <vt:lpstr>Machine Learning</vt:lpstr>
      <vt:lpstr>Merged Data</vt:lpstr>
      <vt:lpstr>Accidents – Feature choice</vt:lpstr>
      <vt:lpstr>Vehicle features</vt:lpstr>
      <vt:lpstr>Dataset creation</vt:lpstr>
      <vt:lpstr>Correlation heatmaps Ordinal dataset</vt:lpstr>
      <vt:lpstr>Correlation heatmaps Binary dataset</vt:lpstr>
      <vt:lpstr>Correlation heatmaps Accident Severity dataset</vt:lpstr>
      <vt:lpstr>Classifier Best fit</vt:lpstr>
      <vt:lpstr>Confusion Matrixes - summary</vt:lpstr>
      <vt:lpstr>Accuracy results - summary</vt:lpstr>
      <vt:lpstr>Conclusion</vt:lpstr>
      <vt:lpstr>Project Conclusion</vt:lpstr>
      <vt:lpstr>Project improvements</vt:lpstr>
      <vt:lpstr>Project effort breakdown</vt:lpstr>
      <vt:lpstr>Course Conclusion Data Science GA_DAT3</vt:lpstr>
      <vt:lpstr>Appendix</vt:lpstr>
      <vt:lpstr>Other project ideas</vt:lpstr>
      <vt:lpstr>Heat map</vt:lpstr>
      <vt:lpstr>Accident Data</vt:lpstr>
      <vt:lpstr>Vehicle Data</vt:lpstr>
      <vt:lpstr>Casualty Data</vt:lpstr>
      <vt:lpstr>Accident Data – Assessment (cont…)</vt:lpstr>
      <vt:lpstr>Accidents – other fields (M-ways)</vt:lpstr>
      <vt:lpstr>Vehicle Data - assessment</vt:lpstr>
      <vt:lpstr>Vehicle other fields (M-ways)</vt:lpstr>
      <vt:lpstr>Casualties – Field choice (M-Way)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Traffic Accidents (RTA)</dc:title>
  <dc:creator>Iain Lyall</dc:creator>
  <cp:lastModifiedBy>Iain Lyall</cp:lastModifiedBy>
  <cp:revision>147</cp:revision>
  <cp:lastPrinted>2017-05-26T18:29:30Z</cp:lastPrinted>
  <dcterms:created xsi:type="dcterms:W3CDTF">2017-05-04T13:55:05Z</dcterms:created>
  <dcterms:modified xsi:type="dcterms:W3CDTF">2017-06-02T11:28:39Z</dcterms:modified>
</cp:coreProperties>
</file>